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4"/>
    <p:sldId id="257" r:id="rId3"/>
    <p:sldId id="258" r:id="rId2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94629" autoAdjust="0"/>
  </p:normalViewPr>
  <p:slideViewPr>
    <p:cSldViewPr snapToGrid="0">
      <p:cViewPr varScale="1">
        <p:scale>
          <a:sx n="124" d="100"/>
          <a:sy n="124" d="100"/>
        </p:scale>
        <p:origin x="115" y="157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2" y="1337388"/>
            <a:ext cx="3500746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attachments/%EC%8B%A0%ED%95%9C%EC%B9%B4%EB%93%9C%20UX%20Writing%20%EA%B0%80%EC%9D%B4%EB%93%9C%EB%B6%81_v1.0.pdf" TargetMode="External"/><Relationship Id="rId3" Type="http://schemas.openxmlformats.org/officeDocument/2006/relationships/hyperlink" Target="https://developer.apple.com/kr/videos/play/wwdc2024/10140/" TargetMode="Externa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Toonu-cTE60" TargetMode="External"/><Relationship Id="rId3" Type="http://schemas.openxmlformats.org/officeDocument/2006/relationships/image" Target="../media/image62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oss.tech/article/toss-signup-process" TargetMode="External"/><Relationship Id="rId3" Type="http://schemas.openxmlformats.org/officeDocument/2006/relationships/hyperlink" Target="https://brunch.co.kr/@figmaster/8" TargetMode="External"/><Relationship Id="rId4" Type="http://schemas.openxmlformats.org/officeDocument/2006/relationships/image" Target="../media/image63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youtube.com/watch?v=iwXr1IRaqWA" TargetMode="External"/><Relationship Id="rId3" Type="http://schemas.openxmlformats.org/officeDocument/2006/relationships/hyperlink" Target="https://www.youtube.com/watch?v=Ew53EGl0rXo" TargetMode="External"/><Relationship Id="rId4" Type="http://schemas.openxmlformats.org/officeDocument/2006/relationships/hyperlink" Target="https://www.youtube.com/watch?v=WY73exaVpyw" TargetMode="External"/><Relationship Id="rId5" Type="http://schemas.openxmlformats.org/officeDocument/2006/relationships/hyperlink" Target="https://www.youtube.com/watch?v=tkHvxLwLx3M" TargetMode="Externa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yes24.com/Product/Goods/97919905" TargetMode="Externa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1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rmaid.live/edit" TargetMode="Externa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gilemanifesto.org/iso/ko/manifesto.html" TargetMode="External"/><Relationship Id="rId3" Type="http://schemas.openxmlformats.org/officeDocument/2006/relationships/image" Target="../media/image1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XYR2-_H4PzI" TargetMode="External"/><Relationship Id="rId3" Type="http://schemas.openxmlformats.org/officeDocument/2006/relationships/image" Target="../media/image1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log.wishket.com/%EC%9C%A0%EC%9D%98%EB%AF%B8%ED%95%9C-%EC%8B%A4%ED%8C%A8%EB%8A%94-%EC%84%B1%EA%B3%B5%EC%9D%98-%EC%96%B4%EB%A8%B8%EB%8B%88-%ED%94%84%EB%A6%AC%ED%86%A0%ED%83%80%EC%9E%85pretotype/" TargetMode="Externa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ko.wikipedia.org/wiki/%EC%96%B4%ED%8F%AC%EB%8D%98%EC%8A%A4" TargetMode="Externa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znE5yuiKj-Y" TargetMode="External"/><Relationship Id="rId3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eokjun.kim/why-engineers-become-ceo/" TargetMode="External"/><Relationship Id="rId3" Type="http://schemas.openxmlformats.org/officeDocument/2006/relationships/hyperlink" Target="https://seokjun.kim/no-reason-for-dev-team/" TargetMode="Externa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mobileinputtypes.com/" TargetMode="External"/><Relationship Id="rId3" Type="http://schemas.openxmlformats.org/officeDocument/2006/relationships/image" Target="../media/image29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m3.material.io/" TargetMode="External"/><Relationship Id="rId3" Type="http://schemas.openxmlformats.org/officeDocument/2006/relationships/hyperlink" Target="https://developer.apple.com/design/human-interface-guidelines" TargetMode="External"/><Relationship Id="rId4" Type="http://schemas.openxmlformats.org/officeDocument/2006/relationships/hyperlink" Target="https://www.nngroup.com/" TargetMode="External"/><Relationship Id="rId5" Type="http://schemas.openxmlformats.org/officeDocument/2006/relationships/hyperlink" Target="https://www.boredpanda.com/funny-worst-input-fields/" TargetMode="Externa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sign.socar.kr/" TargetMode="External"/><Relationship Id="rId3" Type="http://schemas.openxmlformats.org/officeDocument/2006/relationships/hyperlink" Target="https://www.figma.com/community/file/1355516515676178246" TargetMode="External"/><Relationship Id="rId4" Type="http://schemas.openxmlformats.org/officeDocument/2006/relationships/hyperlink" Target="https://gds.gmarket.co.kr/" TargetMode="External"/><Relationship Id="rId5" Type="http://schemas.openxmlformats.org/officeDocument/2006/relationships/hyperlink" Target="http://jlworks.cool/html/work_solid.html" TargetMode="External"/><Relationship Id="rId6" Type="http://schemas.openxmlformats.org/officeDocument/2006/relationships/hyperlink" Target="https://designsystem.line.me/" TargetMode="External"/><Relationship Id="rId7" Type="http://schemas.openxmlformats.org/officeDocument/2006/relationships/hyperlink" Target="https://design.11stcorp.com/" TargetMode="External"/><Relationship Id="rId8" Type="http://schemas.openxmlformats.org/officeDocument/2006/relationships/hyperlink" Target="https://www.makerhz.me/d3ad0b6f-3698-4907-9bcd-0372db8fd4a8" TargetMode="External"/><Relationship Id="rId9" Type="http://schemas.openxmlformats.org/officeDocument/2006/relationships/hyperlink" Target="https://uiux.egovframe.go.kr/guide/index.html" TargetMode="Externa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3smc7jbUPiE" TargetMode="External"/><Relationship Id="rId3" Type="http://schemas.openxmlformats.org/officeDocument/2006/relationships/image" Target="../media/image44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기획 선배의 맞는 말 대잔치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문제 및 요구사항 정의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아이디어 도출</a:t>
            </a:r>
          </a:p>
          <a:p>
            <a:pPr/>
            <a:r>
              <a:rPr/>
              <a:t>아이디에이션 (Ideation)</a:t>
            </a:r>
          </a:p>
          <a:p>
            <a:pPr/>
            <a:r>
              <a:rPr/>
              <a:t>이해관계자 인터뷰 (Stakeholder)</a:t>
            </a:r>
          </a:p>
          <a:p>
            <a:pPr lvl="1"/>
            <a:r>
              <a:rPr/>
              <a:t>이해관계자는 누구나 될 수 있다</a:t>
            </a:r>
          </a:p>
          <a:p>
            <a:pPr lvl="1"/>
            <a:r>
              <a:rPr/>
              <a:t>같이 일하는 조직, 해당 도메인 종사자</a:t>
            </a:r>
          </a:p>
          <a:p>
            <a:pPr/>
            <a:r>
              <a:rPr/>
              <a:t>문제 정의</a:t>
            </a:r>
          </a:p>
          <a:p>
            <a:pPr lvl="1"/>
            <a:r>
              <a:rPr/>
              <a:t>어떠한 문제가 있고 이것은 왜 해결되어야 하나?</a:t>
            </a:r>
          </a:p>
          <a:p>
            <a:pPr lvl="1"/>
            <a:r>
              <a:rPr/>
              <a:t>정의된 문제는 모든 기획의 </a:t>
            </a:r>
            <a:r>
              <a:rPr b="1">
                <a:solidFill>
                  <a:schemeClr val="accent3"/>
                </a:solidFill>
              </a:rPr>
              <a:t>최상위 원칙</a:t>
            </a:r>
            <a:r>
              <a:rPr/>
              <a:t>이 된다.</a:t>
            </a:r>
          </a:p>
          <a:p>
            <a:pPr lvl="2"/>
            <a:r>
              <a:rPr/>
              <a:t>문제가 하위 기획에 의해 도전을 받고 수정되는 일은 있어도,</a:t>
            </a:r>
          </a:p>
          <a:p>
            <a:pPr lvl="2"/>
            <a:r>
              <a:rPr/>
              <a:t>하위 기획이 문제를 배반해서는 안됨.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리서치</a:t>
            </a:r>
          </a:p>
          <a:p>
            <a:pPr/>
            <a:r>
              <a:rPr/>
              <a:t>데스크 리서치 (시장조사)</a:t>
            </a:r>
          </a:p>
          <a:p>
            <a:pPr lvl="1"/>
            <a:r>
              <a:rPr/>
              <a:t>도메인 영역에 대한 F/U 정도로 충분 (규모, 트렌드 등)</a:t>
            </a:r>
          </a:p>
          <a:p>
            <a:pPr lvl="1"/>
            <a:r>
              <a:rPr/>
              <a:t>선두와 후발주자들을 자세히 뜯어보고 비교하기</a:t>
            </a:r>
          </a:p>
          <a:p>
            <a:pPr lvl="1"/>
            <a:r>
              <a:rPr/>
              <a:t>시장 규모 예측</a:t>
            </a:r>
          </a:p>
          <a:p>
            <a:pPr lvl="1"/>
            <a:r>
              <a:rPr/>
              <a:t>포지셔닝 맵, 경쟁 분석</a:t>
            </a:r>
          </a:p>
          <a:p>
            <a:pPr/>
            <a:r>
              <a:rPr/>
              <a:t>유저</a:t>
            </a:r>
          </a:p>
          <a:p>
            <a:pPr lvl="1"/>
            <a:r>
              <a:rPr/>
              <a:t>정량적, 정성적 리서치</a:t>
            </a:r>
          </a:p>
          <a:p>
            <a:pPr lvl="1"/>
            <a:r>
              <a:rPr/>
              <a:t>설문조사, 인터뷰, FGI</a:t>
            </a:r>
          </a:p>
          <a:p>
            <a:pPr lvl="1"/>
            <a:r>
              <a:rPr/>
              <a:t>기획을 유저에게 떠넘기지 말 것</a:t>
            </a:r>
          </a:p>
          <a:p>
            <a:pPr lvl="2"/>
            <a:r>
              <a:rPr/>
              <a:t>약은 약사에게, 진료는 의사에게, 기획은 기획자가</a:t>
            </a:r>
          </a:p>
          <a:p>
            <a:pPr lvl="2"/>
            <a:r>
              <a:rPr/>
              <a:t>유저는 솔직하지 않습니다</a:t>
            </a:r>
          </a:p>
          <a:p>
            <a:pPr lvl="1"/>
            <a:r>
              <a:rPr/>
              <a:t>가장 열성적이고 협조적인 유저 = 기획자 자신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유저 퍼소나 User Persona</a:t>
            </a:r>
          </a:p>
        </p:txBody>
      </p:sp>
      <p:pic>
        <p:nvPicPr>
          <p:cNvPr id="3" name="Picture 2" descr="Pasted image 202411182048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66" y="1337388"/>
            <a:ext cx="890686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UX 도구 - 사용자 여정 지도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사용자 여정 지도 (User Journey Map)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/>
            <a:r>
              <a:rPr/>
              <a:t>사용자가 특정 시나리오에서 제품을 접하고 이용하는 과정에서 욕망과 감정이 어떻게 변화하는지를 나타내는 지도</a:t>
            </a:r>
          </a:p>
          <a:p>
            <a:pPr lvl="1"/>
            <a:r>
              <a:rPr/>
              <a:t>고객이 제품을 알게 되고 이용하고, 떠나는 모든 과정을 한 눈에 볼 수 있도록 하여</a:t>
            </a:r>
          </a:p>
          <a:p>
            <a:pPr lvl="1"/>
            <a:r>
              <a:rPr/>
              <a:t>우리가 개선할 부분, 신경써야 할 부분, 미처 놓치고 있는 부분을 파악할 수 있도록 함</a:t>
            </a:r>
          </a:p>
          <a:p>
            <a:pPr/>
            <a:r>
              <a:rPr/>
              <a:t>머릿속에 있는 것과 눈 앞에 펼쳐져 있는 것은 몰입과 체감 차원에서 다름</a:t>
            </a:r>
          </a:p>
          <a:p>
            <a:pPr/>
            <a:r>
              <a:rPr/>
              <a:t>여정 지도는 제품과 함께 살아있으며, 계속 업데이트되어야 함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요소</a:t>
            </a:r>
          </a:p>
          <a:p>
            <a:pPr/>
            <a:r>
              <a:rPr/>
              <a:t>주인공 (Actor)</a:t>
            </a:r>
          </a:p>
          <a:p>
            <a:pPr/>
            <a:r>
              <a:rPr/>
              <a:t>시나리오</a:t>
            </a:r>
          </a:p>
          <a:p>
            <a:pPr/>
            <a:r>
              <a:rPr/>
              <a:t>목표 (Goal)</a:t>
            </a:r>
          </a:p>
          <a:p>
            <a:pPr/>
            <a:r>
              <a:rPr/>
              <a:t>단계 (Phase)</a:t>
            </a:r>
          </a:p>
          <a:p>
            <a:pPr/>
            <a:r>
              <a:rPr/>
              <a:t>감정 (Emotion)</a:t>
            </a:r>
          </a:p>
          <a:p>
            <a:pPr/>
            <a:r>
              <a:rPr/>
              <a:t>페인 포인트</a:t>
            </a:r>
          </a:p>
          <a:p>
            <a:pPr/>
            <a:r>
              <a:rPr/>
              <a:t>터치 포인트: 고객과 제품이 접하는 지점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사용자 여정 지도 (User Journey Map)</a:t>
            </a:r>
          </a:p>
        </p:txBody>
      </p:sp>
      <p:pic>
        <p:nvPicPr>
          <p:cNvPr id="3" name="Picture 2" descr="ux-journey-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574496"/>
            <a:ext cx="11482874" cy="446307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사용자 여정 지도 (User Journey Map)</a:t>
            </a:r>
          </a:p>
        </p:txBody>
      </p:sp>
      <p:pic>
        <p:nvPicPr>
          <p:cNvPr id="3" name="Picture 2" descr="ux-journey-map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531" y="1337388"/>
            <a:ext cx="547493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기타 UX 도구들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어피니티 다이어그램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5042528" cy="4937288"/>
          </a:xfrm>
        </p:spPr>
        <p:txBody>
          <a:bodyPr/>
          <a:lstStyle/>
          <a:p>
            <a:pPr/>
            <a:r>
              <a:rPr/>
              <a:t>스타트업 하면 떠오르는 이미지 속에 반드시 있는 그거</a:t>
            </a:r>
          </a:p>
          <a:p>
            <a:pPr/>
            <a:r>
              <a:rPr/>
              <a:t>불규칙한 정성적 데이터를 분류하고 의미있는 데이터로 만드는 방법</a:t>
            </a:r>
          </a:p>
        </p:txBody>
      </p:sp>
      <p:pic>
        <p:nvPicPr>
          <p:cNvPr id="4" name="Picture 3" descr="ux-affinity-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30" y="1337388"/>
            <a:ext cx="634890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플로우차트 (Flowchart)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흐름도. 로직을 표현하는 다이어그램</a:t>
            </a:r>
          </a:p>
          <a:p>
            <a:pPr/>
            <a:r>
              <a:rPr/>
              <a:t>본래는 코딩을 위한 알고리즘 프로토타이핑의 용도이므로 플로우차트의 기호들은 컴퓨터의 동작과 관련되어 있다</a:t>
            </a:r>
          </a:p>
          <a:p>
            <a:pPr/>
            <a:r>
              <a:rPr/>
              <a:t>흐름도의 주체가 무엇인지를 엄격하게 고려하면서 작성하기</a:t>
            </a:r>
          </a:p>
        </p:txBody>
      </p:sp>
      <p:pic>
        <p:nvPicPr>
          <p:cNvPr id="4" name="Picture 3" descr="ux-flow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770877"/>
            <a:ext cx="7982129" cy="407030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휴리스틱 (Heuristic)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/>
            <a:r>
              <a:rPr b="1">
                <a:solidFill>
                  <a:schemeClr val="accent3"/>
                </a:solidFill>
              </a:rPr>
              <a:t>발견법</a:t>
            </a:r>
            <a:r>
              <a:rPr/>
              <a:t>(發見法). 불충분한 시간이나 정보로 인하여 합리적인 판단을 할 수 없거나, 체계적이면서 합리적인 판단이 굳이 필요하지 않은 상황에서 사람들이 빠르게 사용할 수 있게 보다 용이하게 구성된 간편추론의 방법</a:t>
            </a:r>
          </a:p>
          <a:p>
            <a:pPr lvl="1"/>
            <a:r>
              <a:rPr/>
              <a:t>즉 </a:t>
            </a:r>
            <a:r>
              <a:rPr b="1">
                <a:solidFill>
                  <a:schemeClr val="accent3"/>
                </a:solidFill>
              </a:rPr>
              <a:t>어림짐작</a:t>
            </a:r>
          </a:p>
          <a:p>
            <a:pPr lvl="8"/>
            <a:r>
              <a:rPr/>
              <a:t>휴리스틱의 여러 이름</a:t>
            </a:r>
          </a:p>
          <a:p>
            <a:pPr/>
            <a:r>
              <a:rPr/>
              <a:t>간편법, 간편추론법, 어림법, 어림셈, 어림짐작법, 주먹구구법, 편의법, 쉬운 발견법, 판단 효과, 발견법, 경험적 지식, 즉흥적 추론, 쉬운 방법, 지름길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뻔히 눈에 보이는 것을 추론하기 위해 애쓸 필요는 없다</a:t>
            </a:r>
          </a:p>
          <a:p>
            <a:pPr/>
            <a:r>
              <a:rPr/>
              <a:t>기획자의 직관을 이용해 의사결정 및 판단을 빠르게 할 수 있지만 그만큼 주관성에 빠져버릴 위험이 있다.</a:t>
            </a:r>
          </a:p>
          <a:p>
            <a:pPr/>
            <a:r>
              <a:rPr/>
              <a:t>그러나 시행착오를 통해 개선되는 만큼, 휴리스틱은 암묵지를 획득하기 좋은 훈련법이기도 하다.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A/B 테스트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동일한 조건의 사용자 여럿에 서로 다른 버전의 애플리케이션을 제공하고 유저의 행동을 관찰하는 UX 테스트 기법</a:t>
            </a:r>
          </a:p>
          <a:p>
            <a:pPr lvl="8"/>
            <a:r>
              <a:rPr/>
              <a:t>주의</a:t>
            </a:r>
          </a:p>
          <a:p>
            <a:pPr/>
            <a:r>
              <a:rPr/>
              <a:t>너무 자주 많이 하지 말 것. 기본적으로 리스크가 전제됨</a:t>
            </a:r>
          </a:p>
          <a:p>
            <a:pPr/>
            <a:r>
              <a:rPr/>
              <a:t>A/B 테스트 결과는 절대적이거나 항구적이지 않다</a:t>
            </a:r>
          </a:p>
          <a:p>
            <a:pPr/>
            <a:r>
              <a:rPr/>
              <a:t>지역최적점에 머물게 될 위험</a:t>
            </a:r>
          </a:p>
        </p:txBody>
      </p:sp>
      <p:pic>
        <p:nvPicPr>
          <p:cNvPr id="4" name="Picture 3" descr="Pasted image 202411190322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11393"/>
            <a:ext cx="7982129" cy="47892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문제 및 요구사항 정의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솔루션 도출 및 가설 설정</a:t>
            </a:r>
          </a:p>
          <a:p>
            <a:pPr/>
            <a:r>
              <a:rPr/>
              <a:t>문제를 해결하는 직접적인 솔루션</a:t>
            </a:r>
          </a:p>
          <a:p>
            <a:pPr/>
            <a:r>
              <a:rPr/>
              <a:t>가설을 한 문장으로 나타내기!</a:t>
            </a:r>
          </a:p>
          <a:p>
            <a:pPr lvl="1"/>
            <a:r>
              <a:rPr/>
              <a:t>~~ 한다면 ~~~ 할 것이다!</a:t>
            </a:r>
          </a:p>
          <a:p>
            <a:pPr lvl="1"/>
            <a:r>
              <a:rPr/>
              <a:t>정량적 지표를 포함하면 좋음</a:t>
            </a:r>
          </a:p>
          <a:p>
            <a:pPr/>
            <a:r>
              <a:rPr/>
              <a:t>How Might We? 질문법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요구사항(User Story) 정의</a:t>
            </a:r>
          </a:p>
          <a:p>
            <a:pPr/>
            <a:r>
              <a:rPr/>
              <a:t>문제를 해결하기 위한 세부 목표</a:t>
            </a:r>
          </a:p>
          <a:p>
            <a:pPr/>
            <a:r>
              <a:rPr/>
              <a:t>유저의 직접적인 욕망을 대표하는 문장의 형태로 작성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I, as a ~~~ want to ~~~~ so that ~~~~</a:t>
            </a:r>
          </a:p>
          <a:p>
            <a:pPr/>
            <a:r>
              <a:rPr/>
              <a:t>또는 일상 언어로 제품 내의 유저 행동을 표현해도 좋다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UX 히트맵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스크롤, 클릭, 커서 움직임 등의 유저 행동을 누적된 히트맵으로 보기</a:t>
            </a:r>
          </a:p>
          <a:p>
            <a:pPr/>
            <a:r>
              <a:rPr/>
              <a:t>사용자의 정보 습득 경로와 주 의사결정 요인 등을 확인할 수 있는 지표</a:t>
            </a:r>
          </a:p>
        </p:txBody>
      </p:sp>
      <p:pic>
        <p:nvPicPr>
          <p:cNvPr id="4" name="Picture 3" descr="Pasted image 202411190330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98697"/>
            <a:ext cx="7982129" cy="4614668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카드소팅 (Card Sorting)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주로 화면의 순서와 메뉴의 하이어라키를 결정하기 위해</a:t>
            </a:r>
          </a:p>
          <a:p>
            <a:pPr/>
            <a:r>
              <a:rPr/>
              <a:t>사용자에게 아이템을 카드의 형태로 쥐어주고 알아서 배치해보게 하는 방법</a:t>
            </a:r>
          </a:p>
          <a:p>
            <a:pPr/>
            <a:r>
              <a:rPr/>
              <a:t>사용자가 익숙하고 직관적이라고 느끼는 화면의 순서, 메뉴의 배치를 알아낼 수 있다</a:t>
            </a:r>
          </a:p>
        </p:txBody>
      </p:sp>
      <p:pic>
        <p:nvPicPr>
          <p:cNvPr id="4" name="Picture 3" descr="ux-card-sor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885332"/>
            <a:ext cx="7982129" cy="384139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UX 이모저모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다양한 사용자를 고려하기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IT 취약계층</a:t>
            </a:r>
          </a:p>
          <a:p>
            <a:pPr/>
            <a:r>
              <a:rPr/>
              <a:t>시니어, 어린이 등 IT 기기 사용이 익숙치 않은 사용자</a:t>
            </a:r>
          </a:p>
          <a:p>
            <a:pPr/>
            <a:r>
              <a:rPr/>
              <a:t>더욱 더 친근한 용어와 단순한 화면을 사용</a:t>
            </a:r>
          </a:p>
          <a:p>
            <a:pPr lvl="1"/>
            <a:r>
              <a:rPr/>
              <a:t>모션을 적극적으로 사용할 것</a:t>
            </a:r>
          </a:p>
          <a:p>
            <a:pPr/>
            <a:r>
              <a:rPr/>
              <a:t>현실의 메타포를 사용하거나 입력장치 조작을 단순화하는 등의 노력 필요</a:t>
            </a:r>
          </a:p>
          <a:p>
            <a:pPr/>
            <a:r>
              <a:rPr/>
              <a:t>시니어를 대상으로 할 경우 텍스트 크기를 크게</a:t>
            </a:r>
          </a:p>
          <a:p>
            <a:pPr lvl="8"/>
            <a:r>
              <a:rPr/>
              <a:t>외국인</a:t>
            </a:r>
          </a:p>
          <a:p>
            <a:pPr/>
            <a:r>
              <a:rPr/>
              <a:t>섬세한 번역 필요.</a:t>
            </a:r>
          </a:p>
          <a:p>
            <a:pPr lvl="1"/>
            <a:r>
              <a:rPr/>
              <a:t>간혹 1:1 번역이 적합하지 않은 경우가 있음</a:t>
            </a:r>
          </a:p>
          <a:p>
            <a:pPr lvl="2"/>
            <a:r>
              <a:rPr/>
              <a:t>이 경우 UI, 코드레벨에서 다국적 언어 지원에 관한 Variation이 필요할 수도</a:t>
            </a:r>
          </a:p>
          <a:p>
            <a:pPr/>
            <a:r>
              <a:rPr/>
              <a:t>각 나라의 문화와 관습에 맞는 UX 설계가 필요함과 동시에</a:t>
            </a:r>
          </a:p>
          <a:p>
            <a:pPr/>
            <a:r>
              <a:rPr/>
              <a:t>국내 문화가 다른 나라에 비해 특이한 점에 대해서도 주의해야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제품을 '일'로서 사용하게 되는 사람들</a:t>
            </a:r>
          </a:p>
          <a:p>
            <a:pPr/>
            <a:r>
              <a:rPr/>
              <a:t>직관성보다는 편리함 우선</a:t>
            </a:r>
          </a:p>
          <a:p>
            <a:pPr lvl="1"/>
            <a:r>
              <a:rPr/>
              <a:t>어차피 배워서 쓰는 것이고, 사용 빈도가 높기 때문에 조작이 간편한 것이 중심</a:t>
            </a:r>
          </a:p>
          <a:p>
            <a:pPr/>
            <a:r>
              <a:rPr/>
              <a:t>단축키, 개인화 등 업무적 사용에 있어서의 배려 필요</a:t>
            </a:r>
          </a:p>
          <a:p>
            <a:pPr lvl="8"/>
            <a:r>
              <a:rPr/>
              <a:t>장애인</a:t>
            </a:r>
          </a:p>
          <a:p>
            <a:pPr/>
            <a:r>
              <a:rPr/>
              <a:t>스크린리더를 사용하는 시각 장애인</a:t>
            </a:r>
          </a:p>
          <a:p>
            <a:pPr lvl="1"/>
            <a:r>
              <a:rPr/>
              <a:t>UI의 논리적 구조(Hierarchy) 엄격하게 준수</a:t>
            </a:r>
          </a:p>
          <a:p>
            <a:pPr lvl="1"/>
            <a:r>
              <a:rPr/>
              <a:t>대체 텍스트 등 접근성 항목</a:t>
            </a:r>
          </a:p>
          <a:p>
            <a:pPr/>
            <a:r>
              <a:rPr/>
              <a:t>소리를 들을 수 없는 청각 장애인</a:t>
            </a:r>
          </a:p>
          <a:p>
            <a:pPr lvl="1"/>
            <a:r>
              <a:rPr/>
              <a:t>진동 등의 대체 피드백</a:t>
            </a:r>
          </a:p>
          <a:p>
            <a:pPr lvl="1"/>
            <a:r>
              <a:rPr/>
              <a:t>자막 지원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UX 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UX의 큰 축을 담당하는 프로덕트의 텍스트를 좀 더 사용자 경험에 걸맞게 작성하려는 노력</a:t>
            </a:r>
          </a:p>
          <a:p>
            <a:pPr lvl="8"/>
            <a:r>
              <a:rPr/>
              <a:t>UX at its finest</a:t>
            </a:r>
          </a:p>
          <a:p>
            <a:pPr/>
            <a:r>
              <a:rPr/>
              <a:t>UX 라이팅은 궁극의 UX로, 가장 섬세하고 디테일한 UX설계의 끝이라고 볼 수 있다</a:t>
            </a:r>
          </a:p>
          <a:p>
            <a:pPr/>
            <a:r>
              <a:rPr/>
              <a:t>사용자의 문제를 해결하는 동시에, 제작자들의 이익을 위한 장치이기도 함</a:t>
            </a:r>
          </a:p>
          <a:p>
            <a:pPr/>
            <a:r>
              <a:rPr/>
              <a:t>사용자에게 복잡한 작업을 수행하게 할 때 특히 중요</a:t>
            </a:r>
          </a:p>
          <a:p>
            <a:pPr/>
            <a:r>
              <a:rPr/>
              <a:t>제품의 전체 Tone of Voice를 담당하며 브랜드의 퍼스낼러티를 구축</a:t>
            </a:r>
          </a:p>
          <a:p>
            <a:pPr lvl="8"/>
            <a:r>
              <a:rPr/>
              <a:t>결국은 좋은 글쓰기와 진정성 있는 태도의 문제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UX Writing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실전 UX 라이팅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참고자료</a:t>
            </a:r>
          </a:p>
          <a:p>
            <a:pPr/>
            <a:r>
              <a:rPr>
                <a:hlinkClick r:id="rId2"/>
              </a:rPr>
              <a:t>신한카드 UX Writing 가이드북</a:t>
            </a:r>
          </a:p>
          <a:p>
            <a:pPr/>
            <a:r>
              <a:rPr>
                <a:hlinkClick r:id="rId3"/>
              </a:rPr>
              <a:t>WWDC24 UX 라이팅으로 앱에 개성 더하기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넛지 이론, Nudge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6454147" cy="4937288"/>
          </a:xfrm>
        </p:spPr>
        <p:txBody>
          <a:bodyPr/>
          <a:lstStyle/>
          <a:p>
            <a:pPr/>
            <a:r>
              <a:rPr/>
              <a:t>팔꿈치로 쿡쿡 찌르다. 라는 의미의 영단어로 </a:t>
            </a:r>
            <a:r>
              <a:rPr b="1">
                <a:solidFill>
                  <a:schemeClr val="accent3"/>
                </a:solidFill>
              </a:rPr>
              <a:t>자유주의적 개입 또는 간섭</a:t>
            </a:r>
            <a:r>
              <a:rPr/>
              <a:t>을 의미</a:t>
            </a:r>
          </a:p>
          <a:p>
            <a:pPr/>
            <a:r>
              <a:rPr/>
              <a:t>행동을 유도하는 대표적인 방법으로 인센티브와 벌칙(당근과 채찍)이 있다면</a:t>
            </a:r>
          </a:p>
          <a:p>
            <a:pPr/>
            <a:r>
              <a:rPr/>
              <a:t>넛지는 은연 중에 작은 신호들이나 의도적인 혼란으로 행동을 유도하는 방법</a:t>
            </a:r>
          </a:p>
          <a:p>
            <a:pPr/>
            <a:r>
              <a:rPr/>
              <a:t>과하면 다크 패턴이 된다.</a:t>
            </a:r>
          </a:p>
        </p:txBody>
      </p:sp>
      <p:pic>
        <p:nvPicPr>
          <p:cNvPr id="4" name="Picture 3" descr="ux-nudge-f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/>
            <a:r>
              <a:rPr/>
              <a:t>사용자에게 손해, 그리고 서비스에 이익이 되도록 의도적으로 UX를 배치하는 것.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해리 브리그널의 12 Dark Patterns</a:t>
            </a:r>
          </a:p>
          <a:p>
            <a:pPr/>
            <a:r>
              <a:rPr/>
              <a:t>속임수 질문(Trick Questions)</a:t>
            </a:r>
          </a:p>
          <a:p>
            <a:pPr/>
            <a:r>
              <a:rPr/>
              <a:t>소매넣기(Sneak into Basket), 2014년부터 EU에서 불법</a:t>
            </a:r>
          </a:p>
          <a:p>
            <a:pPr/>
            <a:r>
              <a:rPr/>
              <a:t>싸구려 호텔(Roach Motel), 가입은 쉽게 해지는 어렵게</a:t>
            </a:r>
          </a:p>
          <a:p>
            <a:pPr/>
            <a:r>
              <a:rPr/>
              <a:t>개인정보 주커링(Privacy Zuckering)</a:t>
            </a:r>
          </a:p>
          <a:p>
            <a:pPr/>
            <a:r>
              <a:rPr/>
              <a:t>가격비교 차단(Privacy Comparison Prevention)</a:t>
            </a:r>
          </a:p>
          <a:p>
            <a:pPr/>
            <a:r>
              <a:rPr/>
              <a:t>주의집중 분산(Misdirection)</a:t>
            </a:r>
          </a:p>
          <a:p>
            <a:pPr/>
            <a:r>
              <a:rPr/>
              <a:t>숨겨진 가격(Hidden Cost)</a:t>
            </a:r>
          </a:p>
          <a:p>
            <a:pPr/>
            <a:r>
              <a:rPr/>
              <a:t>미끼와 스위치(Bait and Switch), 숨겨진 버튼</a:t>
            </a:r>
          </a:p>
          <a:p>
            <a:pPr/>
            <a:r>
              <a:rPr/>
              <a:t>호혜적 선택강요(Confirmshaming)</a:t>
            </a:r>
          </a:p>
          <a:p>
            <a:pPr/>
            <a:r>
              <a:rPr/>
              <a:t>위장된 광고(Disguised Ads), 콘텐츠로 위장한 광고</a:t>
            </a:r>
          </a:p>
          <a:p>
            <a:pPr/>
            <a:r>
              <a:rPr/>
              <a:t>강제 연속 결제(Forced Continuity), EU불법</a:t>
            </a:r>
          </a:p>
          <a:p>
            <a:pPr/>
            <a:r>
              <a:rPr/>
              <a:t>친구로 위장한 스팸(Friend Spam)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pic>
        <p:nvPicPr>
          <p:cNvPr id="3" name="Picture 2" descr="Pasted image 202411190533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183" y="1337388"/>
            <a:ext cx="6011632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기능 및 화면 정의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기능 정의</a:t>
            </a:r>
          </a:p>
          <a:p>
            <a:pPr/>
            <a:r>
              <a:rPr/>
              <a:t>기능은 요구사항에 대한 실질적 해답</a:t>
            </a:r>
          </a:p>
          <a:p>
            <a:pPr/>
            <a:r>
              <a:rPr/>
              <a:t>CRUD를 고려하면서 작성하기</a:t>
            </a:r>
          </a:p>
          <a:p>
            <a:pPr lvl="8"/>
            <a:r>
              <a:rPr/>
              <a:t>화면 정의</a:t>
            </a:r>
          </a:p>
          <a:p>
            <a:pPr/>
            <a:r>
              <a:rPr/>
              <a:t>화면 ⊃ 기능</a:t>
            </a:r>
          </a:p>
          <a:p>
            <a:pPr lvl="1"/>
            <a:r>
              <a:rPr/>
              <a:t>그러나 기능과 화면의 하이어라키는 다르다.</a:t>
            </a:r>
          </a:p>
          <a:p>
            <a:pPr lvl="1"/>
            <a:r>
              <a:rPr/>
              <a:t>카드 소팅, IA</a:t>
            </a:r>
          </a:p>
          <a:p>
            <a:pPr/>
            <a:r>
              <a:rPr/>
              <a:t>플로우 차트, 와이어프레임, 프로토타입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pic>
        <p:nvPicPr>
          <p:cNvPr id="3" name="Picture 2" descr="Pasted image 202411190537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750" y="1337388"/>
            <a:ext cx="49564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pic>
        <p:nvPicPr>
          <p:cNvPr id="3" name="Picture 2" descr="uxdesign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39" y="1337388"/>
            <a:ext cx="798652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콜린 그레이의 5 Dark Patterns</a:t>
            </a:r>
          </a:p>
          <a:p>
            <a:pPr/>
            <a:r>
              <a:rPr/>
              <a:t>잔소리형(Nagging)</a:t>
            </a:r>
          </a:p>
          <a:p>
            <a:pPr/>
            <a:r>
              <a:rPr/>
              <a:t>경로방해형(Obstruction)</a:t>
            </a:r>
          </a:p>
          <a:p>
            <a:pPr/>
            <a:r>
              <a:rPr/>
              <a:t>인터페이스 간섭(Interface Interference)</a:t>
            </a:r>
          </a:p>
          <a:p>
            <a:pPr lvl="1"/>
            <a:r>
              <a:rPr/>
              <a:t>Checked by default</a:t>
            </a:r>
          </a:p>
          <a:p>
            <a:pPr lvl="1"/>
            <a:r>
              <a:rPr/>
              <a:t>Next 버튼 시차</a:t>
            </a:r>
          </a:p>
          <a:p>
            <a:pPr/>
            <a:r>
              <a:rPr/>
              <a:t>은닉형(Sneaking)</a:t>
            </a:r>
          </a:p>
          <a:p>
            <a:pPr/>
            <a:r>
              <a:rPr/>
              <a:t>행동강제형(Forced Action)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pic>
        <p:nvPicPr>
          <p:cNvPr id="3" name="Picture 2" descr="ux-dark-patter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68" y="1337388"/>
            <a:ext cx="8701863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Thumbzone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6136749" cy="4937288"/>
          </a:xfrm>
        </p:spPr>
        <p:txBody>
          <a:bodyPr/>
          <a:lstStyle/>
          <a:p>
            <a:pPr/>
            <a:r>
              <a:rPr/>
              <a:t>모바일 애플리케이션의 설계 시 한 손으로 기기를 파지했을 때 UI 요소에 접근하기 위한 엄지손가락의 가동 범위</a:t>
            </a:r>
          </a:p>
          <a:p>
            <a:pPr/>
            <a:r>
              <a:rPr/>
              <a:t>되도록 Thumbzone 안에 자주 사용하는 기능을 배치할 것이 요구됨</a:t>
            </a:r>
          </a:p>
        </p:txBody>
      </p:sp>
      <p:pic>
        <p:nvPicPr>
          <p:cNvPr id="4" name="Picture 3" descr="ux-thumbz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51" y="1337388"/>
            <a:ext cx="525468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3-Click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애플리케이션의 모든 기능에 접근하는 데 3번의 클릭을 넘으면 안된다.</a:t>
            </a:r>
          </a:p>
          <a:p>
            <a:pPr lvl="1"/>
            <a:r>
              <a:rPr/>
              <a:t>라는 주장을 했던 </a:t>
            </a:r>
            <a:r>
              <a:rPr b="1">
                <a:solidFill>
                  <a:schemeClr val="accent3"/>
                </a:solidFill>
              </a:rPr>
              <a:t>2001년의 UX 미신</a:t>
            </a:r>
          </a:p>
          <a:p>
            <a:pPr/>
            <a:r>
              <a:rPr/>
              <a:t>비슷하게 최상위 메뉴가 7개 이하여야 한다라는 미신도 있다.</a:t>
            </a:r>
          </a:p>
        </p:txBody>
      </p:sp>
      <p:pic>
        <p:nvPicPr>
          <p:cNvPr id="4" name="Picture 3" descr="ux-3-click-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19484"/>
            <a:ext cx="7982129" cy="4573094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예쁜 웹사이트는 왜 전환에 실패하는가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4808384" cy="4937288"/>
          </a:xfrm>
        </p:spPr>
        <p:txBody>
          <a:bodyPr/>
          <a:lstStyle/>
          <a:p>
            <a:pPr/>
            <a:r>
              <a:rPr>
                <a:hlinkClick r:id="rId2"/>
              </a:rPr>
              <a:t>Why Beautiful Websites Don't Convert</a:t>
            </a:r>
          </a:p>
        </p:txBody>
      </p:sp>
      <p:pic>
        <p:nvPicPr>
          <p:cNvPr id="4" name="Picture 3" descr="ux-why-beautiful-websites-dont-conve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10 Laws of 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/>
            <a:r>
              <a:rPr/>
              <a:t>제이콥의 법칙: 다수가 사용하는 인터페이스를 제공해라</a:t>
            </a:r>
          </a:p>
          <a:p>
            <a:pPr/>
            <a:r>
              <a:rPr/>
              <a:t>피츠의 법칙: 사람들은 크고 가까운 것을 선택하는 경향이 있다.</a:t>
            </a:r>
          </a:p>
          <a:p>
            <a:pPr/>
            <a:r>
              <a:rPr/>
              <a:t>힉의 법칙: 선택지가 많아지면 선택에 걸리는 시간은 (로그함수의 형태로) 늘어난다.</a:t>
            </a:r>
          </a:p>
          <a:p>
            <a:pPr/>
            <a:r>
              <a:rPr/>
              <a:t>밀러의 법칙: 사람들이 한 번에 기억할 수 있는 건 7(±2)개 정도의 요소뿐이다.</a:t>
            </a:r>
          </a:p>
          <a:p>
            <a:pPr/>
            <a:r>
              <a:rPr/>
              <a:t>포스텔의 법칙: 사용자의 행동(입력)은 너그럽게 수용하되, 입력을 요구하는 건 제한하라.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/>
            <a:r>
              <a:rPr/>
              <a:t>피크엔드 법칙: 사람들은 절정과 마지막 순간만을 기억한다.</a:t>
            </a:r>
          </a:p>
          <a:p>
            <a:pPr/>
            <a:r>
              <a:rPr/>
              <a:t>심미적 사용성: 예쁘면 사람들은 사용성이 좋다고 생각한다.</a:t>
            </a:r>
          </a:p>
          <a:p>
            <a:pPr/>
            <a:r>
              <a:rPr/>
              <a:t>폰 레스토프 효과: 비슷한 사물이 여러 개 있으면 그 중 색다른 것만 기억한다.</a:t>
            </a:r>
          </a:p>
          <a:p>
            <a:pPr/>
            <a:r>
              <a:rPr/>
              <a:t>테슬러의 법칙: 시스템의 복잡성은 어느 한도 이상으로 축소할 수 없다.</a:t>
            </a:r>
          </a:p>
          <a:p>
            <a:pPr/>
            <a:r>
              <a:rPr/>
              <a:t>도허티 임계: 사람들의 생산성을 증대시키는 인터랙션의 속도는 0.4초 이하이다.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One thing per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한 화면에는 유저가 한 번에 소화시킬 수 있는 만큼의 정보량(One thing)을 제공해야 한다.</a:t>
            </a:r>
          </a:p>
          <a:p>
            <a:pPr/>
            <a:r>
              <a:rPr/>
              <a:t>토스가 좋아하는 UX 원칙</a:t>
            </a:r>
          </a:p>
          <a:p>
            <a:pPr/>
            <a:r>
              <a:rPr>
                <a:hlinkClick r:id="rId2"/>
              </a:rPr>
              <a:t>거꾸로 입력하는 가입 화면</a:t>
            </a:r>
          </a:p>
          <a:p>
            <a:pPr/>
            <a:r>
              <a:rPr>
                <a:hlinkClick r:id="rId3"/>
              </a:rPr>
              <a:t>토스 디자이너들의 프로덕트 원칙</a:t>
            </a:r>
          </a:p>
        </p:txBody>
      </p:sp>
      <p:pic>
        <p:nvPicPr>
          <p:cNvPr id="4" name="Picture 3" descr="ux-onething-per-p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8" y="1804263"/>
            <a:ext cx="7982129" cy="4003536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System-wide preferences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5754188" cy="4937288"/>
          </a:xfrm>
        </p:spPr>
        <p:txBody>
          <a:bodyPr/>
          <a:lstStyle/>
          <a:p>
            <a:pPr/>
            <a:r>
              <a:rPr/>
              <a:t>유저의 시각적 선호도 등을 시스템에서 설정하고, 애플리케이션이 이를 따르도록 하는 트렌드</a:t>
            </a:r>
          </a:p>
          <a:p>
            <a:pPr lvl="1"/>
            <a:r>
              <a:rPr/>
              <a:t>다크모드, 텍스트 스케일 등</a:t>
            </a:r>
          </a:p>
          <a:p>
            <a:pPr/>
            <a:r>
              <a:rPr/>
              <a:t>시스템의 특정 조건(시간 등)이나 다양한 사용자 선호에 따라 맞춤 설정을 이용할 수 있음</a:t>
            </a:r>
          </a:p>
        </p:txBody>
      </p:sp>
      <p:pic>
        <p:nvPicPr>
          <p:cNvPr id="4" name="Picture 3" descr="ux-toss-dark-m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90" y="1337388"/>
            <a:ext cx="563724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구현 및 테스트</a:t>
            </a:r>
          </a:p>
        </p:txBody>
      </p:sp>
      <p:pic>
        <p:nvPicPr>
          <p:cNvPr id="3" name="Picture 2" descr="프로그램의 완성 과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45" y="1337388"/>
            <a:ext cx="634510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구현 및 테스트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768262" cy="4937288"/>
          </a:xfrm>
        </p:spPr>
        <p:txBody>
          <a:bodyPr/>
          <a:lstStyle/>
          <a:p>
            <a:pPr lvl="8"/>
            <a:r>
              <a:rPr/>
              <a:t>테스트</a:t>
            </a:r>
          </a:p>
          <a:p>
            <a:pPr/>
            <a:r>
              <a:rPr/>
              <a:t>테스트 케이스</a:t>
            </a:r>
          </a:p>
          <a:p>
            <a:pPr lvl="1"/>
            <a:r>
              <a:rPr/>
              <a:t>ID, 기능명, 화면, 환경, 재현경로,</a:t>
            </a:r>
          </a:p>
          <a:p>
            <a:pPr/>
            <a:r>
              <a:rPr/>
              <a:t>블랙박스 테스트</a:t>
            </a:r>
          </a:p>
          <a:p>
            <a:pPr/>
            <a:r>
              <a:rPr/>
              <a:t>화이트박스 테스트</a:t>
            </a:r>
          </a:p>
          <a:p>
            <a:pPr lvl="1"/>
            <a:r>
              <a:rPr/>
              <a:t>커버리지(Coverage)</a:t>
            </a:r>
          </a:p>
          <a:p>
            <a:pPr lvl="2"/>
            <a:r>
              <a:rPr/>
              <a:t>구문(Statement): 전체 프로그램의 실행 완료를 검증</a:t>
            </a:r>
          </a:p>
          <a:p>
            <a:pPr lvl="2"/>
            <a:r>
              <a:rPr/>
              <a:t>분기(Branch): 모든 분기를 한 번씩 실행한다</a:t>
            </a:r>
          </a:p>
          <a:p>
            <a:pPr lvl="2"/>
            <a:r>
              <a:rPr/>
              <a:t>경로(Path): 각 조건마다 한 번씩 참/거짓을 수행하며 검증</a:t>
            </a:r>
          </a:p>
          <a:p>
            <a:pPr lvl="2"/>
            <a:r>
              <a:rPr/>
              <a:t>조건(Condition): All True/All False 케이스를 검증</a:t>
            </a:r>
          </a:p>
        </p:txBody>
      </p:sp>
      <p:pic>
        <p:nvPicPr>
          <p:cNvPr id="4" name="Picture 3" descr="ux-test-c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264" y="1337388"/>
            <a:ext cx="7623172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유지보수 및 고도화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고도화 과정은 모든 디자인 프로세스를 상황에 맞게 축소하여 진행한다. 즉 미니 프로덕트를 만드는 것이라고 볼 수 있음</a:t>
            </a:r>
          </a:p>
          <a:p>
            <a:pPr lvl="1"/>
            <a:r>
              <a:rPr/>
              <a:t>버그 수정</a:t>
            </a:r>
          </a:p>
          <a:p>
            <a:pPr lvl="1"/>
            <a:r>
              <a:rPr/>
              <a:t>리팩토링</a:t>
            </a:r>
          </a:p>
          <a:p>
            <a:pPr lvl="1"/>
            <a:r>
              <a:rPr/>
              <a:t>리뉴얼</a:t>
            </a:r>
          </a:p>
          <a:p>
            <a:pPr lvl="1"/>
            <a:r>
              <a:rPr/>
              <a:t>기능 추가</a:t>
            </a:r>
          </a:p>
          <a:p>
            <a:pPr lvl="8"/>
            <a:r>
              <a:rPr/>
              <a:t>UX 고도화</a:t>
            </a:r>
          </a:p>
          <a:p>
            <a:pPr/>
            <a:r>
              <a:rPr/>
              <a:t>A/B 테스팅</a:t>
            </a:r>
          </a:p>
          <a:p>
            <a:pPr/>
            <a:r>
              <a:rPr/>
              <a:t>유저 행동 데이터 분석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기획자의 무기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 스킬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호기심</a:t>
            </a:r>
          </a:p>
          <a:p>
            <a:pPr/>
            <a:r>
              <a:rPr/>
              <a:t>the one must-have skill</a:t>
            </a:r>
          </a:p>
          <a:p>
            <a:pPr lvl="8"/>
            <a:r>
              <a:rPr/>
              <a:t>커뮤니케이션</a:t>
            </a:r>
          </a:p>
          <a:p>
            <a:pPr/>
            <a:r>
              <a:rPr/>
              <a:t>이해와 공감</a:t>
            </a:r>
          </a:p>
          <a:p>
            <a:pPr/>
            <a:r>
              <a:rPr/>
              <a:t>논리력</a:t>
            </a:r>
          </a:p>
          <a:p>
            <a:pPr/>
            <a:r>
              <a:rPr/>
              <a:t>솔직하고 투명한 커뮤니케이션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꼼꼼함</a:t>
            </a:r>
          </a:p>
          <a:p>
            <a:pPr/>
            <a:r>
              <a:rPr/>
              <a:t>MECE 하게 정리하기</a:t>
            </a:r>
          </a:p>
          <a:p>
            <a:pPr lvl="1"/>
            <a:r>
              <a:rPr/>
              <a:t>Mutually Exclusive, Collectively Exhaustive</a:t>
            </a:r>
          </a:p>
          <a:p>
            <a:pPr lvl="1"/>
            <a:r>
              <a:rPr/>
              <a:t>상호배타적이며 전체 포괄적</a:t>
            </a:r>
          </a:p>
          <a:p>
            <a:pPr/>
            <a:r>
              <a:rPr/>
              <a:t>일반적인 의미의 꼼꼼함 역시 필수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 스킬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창의력</a:t>
            </a:r>
          </a:p>
          <a:p>
            <a:pPr/>
            <a:r>
              <a:rPr/>
              <a:t>본질과 형식</a:t>
            </a:r>
          </a:p>
          <a:p>
            <a:pPr lvl="1"/>
            <a:r>
              <a:rPr/>
              <a:t>본질은 형식의 상위 호환</a:t>
            </a:r>
          </a:p>
          <a:p>
            <a:pPr lvl="1"/>
            <a:r>
              <a:rPr/>
              <a:t>형식을 따르는 사람은 창조가 불가능</a:t>
            </a:r>
          </a:p>
          <a:p>
            <a:pPr lvl="1"/>
            <a:r>
              <a:rPr>
                <a:hlinkClick r:id="rId2"/>
              </a:rPr>
              <a:t>반도체 전설 짐 켈러</a:t>
            </a:r>
          </a:p>
          <a:p>
            <a:pPr/>
            <a:r>
              <a:rPr/>
              <a:t>기싸움을 하지 말자</a:t>
            </a:r>
          </a:p>
          <a:p>
            <a:pPr lvl="1"/>
            <a:r>
              <a:rPr>
                <a:hlinkClick r:id="rId3"/>
              </a:rPr>
              <a:t>모욕적인 질문에 답하는 스티브 잡스</a:t>
            </a:r>
          </a:p>
          <a:p>
            <a:pPr lvl="1"/>
            <a:r>
              <a:rPr>
                <a:hlinkClick r:id="rId4"/>
              </a:rPr>
              <a:t>유튜버에게 생각지도 못한 질문을 들은 일론 머스크</a:t>
            </a:r>
          </a:p>
          <a:p>
            <a:pPr lvl="1"/>
            <a:r>
              <a:rPr>
                <a:hlinkClick r:id="rId5"/>
              </a:rPr>
              <a:t>People that are really good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그리고 약간의 고집</a:t>
            </a:r>
          </a:p>
          <a:p>
            <a:pPr/>
            <a:r>
              <a:rPr/>
              <a:t>Think Different!</a:t>
            </a:r>
          </a:p>
          <a:p>
            <a:pPr/>
            <a:r>
              <a:rPr/>
              <a:t>똑똑한 사람은 쉽게 예민해지기 마련입니다.</a:t>
            </a:r>
          </a:p>
          <a:p>
            <a:pPr lvl="1"/>
            <a:r>
              <a:rPr/>
              <a:t>하지만 당신이 예민하다는 사실이 당신의 똑똑함을 증명하지는 않습니다.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하드스킬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글쓰기</a:t>
            </a:r>
          </a:p>
          <a:p>
            <a:pPr/>
            <a:r>
              <a:rPr/>
              <a:t>구조적 글쓰기</a:t>
            </a:r>
          </a:p>
          <a:p>
            <a:pPr lvl="1"/>
            <a:r>
              <a:rPr/>
              <a:t>마크다운</a:t>
            </a:r>
          </a:p>
          <a:p>
            <a:pPr lvl="1"/>
            <a:r>
              <a:rPr/>
              <a:t>세컨드브레인</a:t>
            </a:r>
          </a:p>
          <a:p>
            <a:pPr/>
            <a:r>
              <a:rPr/>
              <a:t>생각을 표현하기도 하고, 정리를 할 때도 쓸 수 있는 도구</a:t>
            </a:r>
          </a:p>
          <a:p>
            <a:pPr/>
            <a:r>
              <a:rPr/>
              <a:t>적어도 주어와 술어가 호응하는 글을 쓸 수 있도록</a:t>
            </a:r>
          </a:p>
          <a:p>
            <a:pPr lvl="8"/>
            <a:r>
              <a:rPr/>
              <a:t>말하기</a:t>
            </a:r>
          </a:p>
          <a:p>
            <a:pPr/>
            <a:r>
              <a:rPr/>
              <a:t>명료하고 전달력 있는 목소리</a:t>
            </a:r>
          </a:p>
          <a:p>
            <a:pPr/>
            <a:r>
              <a:rPr/>
              <a:t>이해와 공감을 전할 수 있는 some kinda 연기력</a:t>
            </a:r>
          </a:p>
          <a:p>
            <a:pPr lvl="1"/>
            <a:r>
              <a:rPr/>
              <a:t>솔직함은 훈련해야 하는 것입니다.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툴 사용</a:t>
            </a:r>
          </a:p>
          <a:p>
            <a:pPr/>
            <a:r>
              <a:rPr/>
              <a:t>생각을 표현하거나 정보를 구축하는 다양한 도구 활용</a:t>
            </a:r>
          </a:p>
          <a:p>
            <a:pPr lvl="1"/>
            <a:r>
              <a:rPr/>
              <a:t>오피스, 피그마, 생성형 AI</a:t>
            </a:r>
          </a:p>
          <a:p>
            <a:pPr lvl="1"/>
            <a:r>
              <a:rPr/>
              <a:t>데이터 분석</a:t>
            </a:r>
          </a:p>
          <a:p>
            <a:pPr lvl="1"/>
            <a:r>
              <a:rPr/>
              <a:t>동영상 편집, 촬영</a:t>
            </a:r>
          </a:p>
          <a:p>
            <a:pPr lvl="1"/>
            <a:r>
              <a:rPr/>
              <a:t>노코드 도구: 노션, 웹 빌더, 자동화 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강사 소개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하드스킬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데이터 분석</a:t>
            </a:r>
          </a:p>
          <a:p>
            <a:pPr/>
            <a:r>
              <a:rPr/>
              <a:t>데이터를 정량적, 정성적으로 분석하고 인사이트를 도출할 수 있는 능력</a:t>
            </a:r>
          </a:p>
          <a:p>
            <a:pPr lvl="1"/>
            <a:r>
              <a:rPr/>
              <a:t>데이터 분석은 어디까지나 도구일 뿐</a:t>
            </a:r>
          </a:p>
          <a:p>
            <a:pPr lvl="1"/>
            <a:r>
              <a:rPr/>
              <a:t>반드시 가설 검증의 형태로 이뤄져야 한다.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개발과 기술에 대한 이해</a:t>
            </a:r>
          </a:p>
          <a:p>
            <a:pPr/>
            <a:r>
              <a:rPr>
                <a:hlinkClick r:id="rId2"/>
              </a:rPr>
              <a:t>오늘도 개발자가 안 된다고 말했다</a:t>
            </a:r>
          </a:p>
          <a:p>
            <a:pPr/>
            <a:r>
              <a:rPr/>
              <a:t>그럴 거면 그냥 개발 공부하는 게 낫지 않을까?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라이브러리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7"/>
            <a:r>
              <a:rPr/>
              <a:t>다양한 지식과 경험의 독자적 체계</a:t>
            </a:r>
          </a:p>
          <a:p>
            <a:pPr lvl="8"/>
            <a:r>
              <a:rPr/>
              <a:t>경험</a:t>
            </a:r>
          </a:p>
          <a:p>
            <a:pPr/>
            <a:r>
              <a:rPr/>
              <a:t>일상 속에서도 불편함을 발견하기</a:t>
            </a:r>
          </a:p>
          <a:p>
            <a:pPr/>
            <a:r>
              <a:rPr/>
              <a:t>적극적으로 눈 앞의 문제들을 해결하기</a:t>
            </a:r>
          </a:p>
          <a:p>
            <a:pPr/>
            <a:r>
              <a:rPr/>
              <a:t>경험으로부터 귀납적 원리를 이끌어 내기</a:t>
            </a:r>
          </a:p>
          <a:p>
            <a:pPr/>
            <a:r>
              <a:rPr/>
              <a:t>다양한 프로젝트 경험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지식</a:t>
            </a:r>
          </a:p>
          <a:p>
            <a:pPr/>
            <a:r>
              <a:rPr/>
              <a:t>Every knowdledge in the world counts.</a:t>
            </a:r>
          </a:p>
          <a:p>
            <a:pPr lvl="1"/>
            <a:r>
              <a:rPr/>
              <a:t>특히 기술과 컴퓨터에 관한 지식</a:t>
            </a:r>
          </a:p>
          <a:p>
            <a:pPr lvl="1"/>
            <a:r>
              <a:rPr/>
              <a:t>도메인 날리지(Domain Knowledge)</a:t>
            </a:r>
          </a:p>
          <a:p>
            <a:pPr/>
            <a:r>
              <a:rPr/>
              <a:t>특히 어떤 기술을 내가 안다. 라고 말할 수 있다는 것은</a:t>
            </a:r>
          </a:p>
          <a:p>
            <a:pPr lvl="1"/>
            <a:r>
              <a:rPr/>
              <a:t>그 기술과 관련된 전후 역사를 알고 있다는 것</a:t>
            </a:r>
          </a:p>
          <a:p>
            <a:pPr/>
            <a:r>
              <a:rPr/>
              <a:t>나만의 지식 체계를 구축하기</a:t>
            </a:r>
          </a:p>
          <a:p>
            <a:pPr lvl="1"/>
            <a:r>
              <a:rPr/>
              <a:t>블로그</a:t>
            </a:r>
          </a:p>
          <a:p>
            <a:pPr lvl="1"/>
            <a:r>
              <a:rPr/>
              <a:t>세컨드 브레인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라이브러리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용어</a:t>
            </a:r>
          </a:p>
          <a:p>
            <a:pPr/>
            <a:r>
              <a:rPr/>
              <a:t>나의 언어로 재해석해야 내 것이 됨.</a:t>
            </a:r>
          </a:p>
          <a:p>
            <a:pPr/>
            <a:r>
              <a:rPr/>
              <a:t>정확한 용어에 집착하지 말고 </a:t>
            </a:r>
            <a:r>
              <a:rPr b="1">
                <a:solidFill>
                  <a:schemeClr val="accent3"/>
                </a:solidFill>
              </a:rPr>
              <a:t>뭣이중헌지</a:t>
            </a:r>
            <a:r>
              <a:rPr/>
              <a:t>를 판단하기</a:t>
            </a:r>
          </a:p>
          <a:p>
            <a:pPr lvl="8"/>
            <a:r>
              <a:rPr/>
              <a:t>방법론 (Frameworks)</a:t>
            </a:r>
          </a:p>
          <a:p>
            <a:pPr/>
            <a:r>
              <a:rPr/>
              <a:t>그 어떤 것도 본질에 선행하지 않음</a:t>
            </a:r>
          </a:p>
          <a:p>
            <a:pPr/>
            <a:r>
              <a:rPr/>
              <a:t>방법론은 도구로써 활용할 때 가치가 있으며, 방법론에 매몰되어서는 안됨</a:t>
            </a:r>
          </a:p>
          <a:p>
            <a:pPr lvl="1"/>
            <a:r>
              <a:rPr/>
              <a:t>그것이 방법론의 본질이기도 하고</a:t>
            </a:r>
          </a:p>
          <a:p>
            <a:pPr/>
            <a:r>
              <a:rPr/>
              <a:t>방법론/프레임워크는 모든 문제상황을 해결하는 전가의 보도가 아니므로</a:t>
            </a:r>
          </a:p>
          <a:p>
            <a:pPr lvl="1"/>
            <a:r>
              <a:rPr/>
              <a:t>반드시 나의 맥락과 사정을 분석하여 적합한지 판단해야 하고</a:t>
            </a:r>
          </a:p>
          <a:p>
            <a:pPr lvl="1"/>
            <a:r>
              <a:rPr/>
              <a:t>이것이 가능하면 방법론을 그대로 따르는 것이 아니라 알맞게 각색하여 수용할 수 있으며</a:t>
            </a:r>
          </a:p>
          <a:p>
            <a:pPr lvl="1"/>
            <a:r>
              <a:rPr/>
              <a:t>나아가서는 자신만의 방법론을 만들어낼 수 있기 때문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라이브러리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4756954" cy="4937288"/>
          </a:xfrm>
        </p:spPr>
        <p:txBody>
          <a:bodyPr/>
          <a:lstStyle/>
          <a:p>
            <a:pPr lvl="8"/>
            <a:r>
              <a:rPr/>
              <a:t>우상 숭배 금지</a:t>
            </a:r>
          </a:p>
          <a:p>
            <a:pPr/>
            <a:r>
              <a:rPr/>
              <a:t>애자일</a:t>
            </a:r>
          </a:p>
          <a:p>
            <a:pPr/>
            <a:r>
              <a:rPr/>
              <a:t>디자인 시스템</a:t>
            </a:r>
          </a:p>
          <a:p>
            <a:pPr/>
            <a:r>
              <a:rPr/>
              <a:t>REST API</a:t>
            </a:r>
          </a:p>
          <a:p>
            <a:pPr/>
            <a:r>
              <a:rPr/>
              <a:t>디자인 패턴</a:t>
            </a:r>
          </a:p>
          <a:p>
            <a:pPr/>
            <a:r>
              <a:rPr/>
              <a:t>방법론, UX 도구들</a:t>
            </a:r>
          </a:p>
          <a:p>
            <a:pPr/>
            <a:r>
              <a:rPr/>
              <a:t>데이터분석</a:t>
            </a:r>
          </a:p>
          <a:p>
            <a:pPr lvl="7"/>
            <a:r>
              <a:rPr/>
              <a:t>비판적으로 사고할 것!</a:t>
            </a:r>
          </a:p>
        </p:txBody>
      </p:sp>
      <p:pic>
        <p:nvPicPr>
          <p:cNvPr id="4" name="Picture 3" descr="r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56" y="1337388"/>
            <a:ext cx="663448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4245558" cy="4937288"/>
          </a:xfrm>
        </p:spPr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 lvl="8"/>
            <a:r>
              <a:rPr/>
              <a:t>플레인 텍스트와 리치 텍스트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 lvl="8"/>
            <a:r>
              <a:rPr/>
              <a:t>사용처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4" name="Picture 3" descr="markdown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0" y="1337388"/>
            <a:ext cx="714587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markdown-exam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5"/>
            <a:r>
              <a:t>markdown</a:t>
            </a:r>
            <a:br/>
            <a:br/>
            <a:r>
              <a:t>＃ 제목</a:t>
            </a:r>
            <a:br/>
            <a:r>
              <a:t>＃＃ 제목 2</a:t>
            </a:r>
            <a:br/>
            <a:r>
              <a:t>＃＃＃ 제목 3</a:t>
            </a:r>
            <a:br/>
          </a:p>
          <a:p>
            <a:pPr lvl="5"/>
            <a:r>
              <a:t>markdown</a:t>
            </a:r>
            <a:br/>
            <a:br/>
            <a:r>
              <a:t>**굵게**</a:t>
            </a:r>
            <a:br/>
            <a:r>
              <a:t>*이탤릭*</a:t>
            </a:r>
            <a:br/>
            <a:r>
              <a:t>~~취소선~~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5"/>
            <a:r>
              <a:t>markdown</a:t>
            </a:r>
            <a:br/>
            <a:br/>
            <a:r>
              <a:t>&gt; 인용</a:t>
            </a:r>
            <a:br/>
          </a:p>
          <a:p>
            <a:pPr lvl="5"/>
            <a:r>
              <a:t>markdown</a:t>
            </a:r>
            <a:br/>
            <a:br/>
            <a:r>
              <a:t>- 순서 없는 리스트 항목</a:t>
            </a:r>
            <a:br/>
            <a:r>
              <a:t>- 순서 없는 리스트 항목</a:t>
            </a:r>
            <a:br/>
            <a:br/>
            <a:r>
              <a:t>1. 순서 있는 리스트 항목</a:t>
            </a:r>
            <a:br/>
            <a:r>
              <a:t>2. 순서 있는 리스트 항목</a:t>
            </a:r>
            <a:b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5"/>
            <a:r>
              <a:t>markdown</a:t>
            </a:r>
            <a:br/>
            <a:br/>
            <a:r>
              <a:t>```</a:t>
            </a:r>
            <a:br/>
            <a:r>
              <a:t>코드 블록</a:t>
            </a:r>
            <a:br/>
            <a:r>
              <a:t>```</a:t>
            </a:r>
            <a:br/>
          </a:p>
          <a:p>
            <a:pPr lvl="5"/>
            <a:r>
              <a:t>markdown</a:t>
            </a:r>
            <a:br/>
            <a:br/>
            <a:r>
              <a:t>[링크 텍스트](URL)</a:t>
            </a:r>
            <a:br/>
          </a:p>
          <a:p>
            <a:pPr lvl="5"/>
            <a:r>
              <a:t>markdown</a:t>
            </a:r>
            <a:br/>
            <a:br/>
            <a:r>
              <a:t>![대체 텍스트](URL)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5"/>
            <a:r>
              <a:t>markdown</a:t>
            </a:r>
            <a:br/>
            <a:br/>
            <a:r>
              <a:t>ㅡㅡㅡ</a:t>
            </a:r>
            <a:br/>
          </a:p>
          <a:p>
            <a:pPr lvl="5"/>
            <a:r>
              <a:t>markdown</a:t>
            </a:r>
            <a:br/>
            <a:br/>
            <a:r>
              <a:t>| 헤더1 | 헤더2 |</a:t>
            </a:r>
            <a:br/>
            <a:r>
              <a:t>|------|------|</a:t>
            </a:r>
            <a:br/>
            <a:r>
              <a:t>| 셀1   | 셀2   |</a:t>
            </a:r>
            <a:br/>
          </a:p>
          <a:p>
            <a:pPr lvl="5"/>
            <a:r>
              <a:t>markdown</a:t>
            </a:r>
            <a:br/>
            <a:br/>
            <a:r>
              <a:t>- [x] 완료 항목</a:t>
            </a:r>
            <a:br/>
            <a:r>
              <a:t>- [ ] 미완료 항목</a:t>
            </a:r>
            <a:b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마크다운은 생각과 아이디어를 </a:t>
            </a:r>
            <a:r>
              <a:rPr b="1">
                <a:solidFill>
                  <a:schemeClr val="accent3"/>
                </a:solidFill>
              </a:rPr>
              <a:t>최소한의 서식으로 보존하고 정리</a:t>
            </a:r>
            <a:r>
              <a:rPr/>
              <a:t>하는 데에 도움을 줍니다.</a:t>
            </a:r>
          </a:p>
          <a:p>
            <a:pPr/>
            <a:r>
              <a:rPr/>
              <a:t>마크다운은 여러 포맷으로 변환될 수 있습니다. 따라서 레이아웃이나 서식과 같은 장치보다도 </a:t>
            </a:r>
            <a:r>
              <a:rPr b="1">
                <a:solidFill>
                  <a:schemeClr val="accent3"/>
                </a:solidFill>
              </a:rPr>
              <a:t>원본 콘텐츠를 지키고 더욱 개선하는 일</a:t>
            </a:r>
            <a:r>
              <a:rPr/>
              <a:t>에 적당합니다.</a:t>
            </a:r>
          </a:p>
          <a:p>
            <a:pPr/>
            <a:r>
              <a:rPr/>
              <a:t>마크다운은 글의 구조를 표현하는 데에 필요한 모든 규칙을 가지고 있습니다. 따라서 </a:t>
            </a:r>
            <a:r>
              <a:rPr b="1">
                <a:solidFill>
                  <a:schemeClr val="accent3"/>
                </a:solidFill>
              </a:rPr>
              <a:t>구조적 글쓰기 훈련</a:t>
            </a:r>
            <a:r>
              <a:rPr/>
              <a:t>을 하는 데에도 도움이 됩니다.</a:t>
            </a:r>
          </a:p>
          <a:p>
            <a:pPr/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/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4873563" cy="4937288"/>
          </a:xfrm>
        </p:spPr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4" name="Picture 3" descr="obsidian-graph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337388"/>
            <a:ext cx="651787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강사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배문형</a:t>
            </a:r>
          </a:p>
          <a:p>
            <a:pPr lvl="1"/>
            <a:r>
              <a:rPr/>
              <a:t>인하대학교 영어영문학/문화콘텐츠학 학사</a:t>
            </a:r>
          </a:p>
          <a:p>
            <a:pPr lvl="1"/>
            <a:r>
              <a:rPr/>
              <a:t>8년차 서비스 기획/프로덕트 오너</a:t>
            </a:r>
          </a:p>
          <a:p>
            <a:pPr lvl="8"/>
            <a:r>
              <a:rPr/>
              <a:t>이력</a:t>
            </a:r>
          </a:p>
          <a:p>
            <a:pPr/>
            <a:r>
              <a:rPr/>
              <a:t>'16 ~ '18 : 엘루오씨앤씨</a:t>
            </a:r>
          </a:p>
          <a:p>
            <a:pPr/>
            <a:r>
              <a:rPr/>
              <a:t>'18 ~ '19 : 에어코드</a:t>
            </a:r>
          </a:p>
          <a:p>
            <a:pPr/>
            <a:r>
              <a:rPr/>
              <a:t>'19 ~ '21 : Fitogether</a:t>
            </a:r>
          </a:p>
          <a:p>
            <a:pPr/>
            <a:r>
              <a:rPr/>
              <a:t>'22 ~ '23 : 레피카</a:t>
            </a:r>
          </a:p>
          <a:p>
            <a:pPr/>
            <a:r>
              <a:rPr/>
              <a:t>'23 동북권 ICT 이노베이션 스퀘어 강의</a:t>
            </a:r>
          </a:p>
          <a:p>
            <a:pPr/>
            <a:r>
              <a:rPr/>
              <a:t>'23 한양대학교 노코드 엔지니어링</a:t>
            </a:r>
          </a:p>
          <a:p>
            <a:pPr/>
            <a:r>
              <a:rPr/>
              <a:t>'24 알파코 서비스기획 강의</a:t>
            </a:r>
          </a:p>
        </p:txBody>
      </p:sp>
      <p:pic>
        <p:nvPicPr>
          <p:cNvPr id="4" name="Picture 3" descr="profile-aig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  <a:p>
            <a:pPr lvl="5"/>
            <a:r>
              <a:t>markdown</a:t>
            </a:r>
            <a:br/>
            <a:br/>
            <a:r>
              <a:t>&gt; GPT등의 언어모델은 스스로는 다이어그램을 그리지 못하지만 mermaid.js 문법의 코드를 작성할 수 있다!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프로젝트 매니지먼트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소프트웨어 개발 조직의 성격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6795268" cy="4937288"/>
          </a:xfrm>
        </p:spPr>
        <p:txBody>
          <a:bodyPr/>
          <a:lstStyle/>
          <a:p>
            <a:pPr/>
            <a:r>
              <a:rPr/>
              <a:t>전통적, 한국적 방법: 여러 문서와 워터폴 방식을 따르는 조직</a:t>
            </a:r>
          </a:p>
          <a:p>
            <a:pPr/>
            <a:r>
              <a:rPr/>
              <a:t>스타트업, 해외 유래: 프로토타입과 TDD 위주의 애자일 조직</a:t>
            </a:r>
          </a:p>
        </p:txBody>
      </p:sp>
      <p:pic>
        <p:nvPicPr>
          <p:cNvPr id="4" name="Picture 3" descr="Pasted image 202407111544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270" y="1337388"/>
            <a:ext cx="459616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애자일과 워터폴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7711359" cy="4937288"/>
          </a:xfrm>
        </p:spPr>
        <p:txBody>
          <a:bodyPr/>
          <a:lstStyle/>
          <a:p>
            <a:pPr/>
            <a:r>
              <a:rPr>
                <a:hlinkClick r:id="rId2"/>
              </a:rPr>
              <a:t>애자일 소프트웨어 선언</a:t>
            </a:r>
          </a:p>
          <a:p>
            <a:pPr/>
            <a:r>
              <a:rPr/>
              <a:t>빠른 주기로 프로덕트의 개발을 반복하며 테스트 주도(Test-driven)형으로 완성품의 품질을 높여가는 소프트웨어 개발 방식</a:t>
            </a:r>
          </a:p>
          <a:p>
            <a:pPr lvl="1"/>
            <a:r>
              <a:rPr/>
              <a:t>유저를 내팽개치지 않음</a:t>
            </a:r>
          </a:p>
        </p:txBody>
      </p:sp>
      <p:pic>
        <p:nvPicPr>
          <p:cNvPr id="4" name="Picture 3" descr="그게 워터폴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361" y="1337388"/>
            <a:ext cx="368007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애자일과 워터폴</a:t>
            </a:r>
          </a:p>
        </p:txBody>
      </p:sp>
      <p:pic>
        <p:nvPicPr>
          <p:cNvPr id="3" name="Picture 2" descr="Pasted image 202407111133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075" y="1337388"/>
            <a:ext cx="46678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린 스타트업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MVP를 위주로 빠르게 가설을 검증하고 피봇(Pivot)을 통해 Product-Market Fit을 찾아가는 창업 프레임워크</a:t>
            </a:r>
          </a:p>
          <a:p>
            <a:pPr/>
            <a:r>
              <a:rPr/>
              <a:t>Build -&gt; Measure -&gt; Learn의 구성을 따름</a:t>
            </a:r>
          </a:p>
          <a:p>
            <a:pPr/>
            <a:r>
              <a:rPr>
                <a:hlinkClick r:id="rId2"/>
              </a:rPr>
              <a:t>프로그래밍 좀비님의 이야기</a:t>
            </a:r>
          </a:p>
        </p:txBody>
      </p:sp>
      <p:pic>
        <p:nvPicPr>
          <p:cNvPr id="4" name="Picture 3" descr="Pasted image 202411210256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675252"/>
            <a:ext cx="7982129" cy="426155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린 스타트업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MVP</a:t>
            </a:r>
          </a:p>
          <a:p>
            <a:pPr/>
            <a:r>
              <a:rPr/>
              <a:t>Minimum Viable Product, 최소 기능 제품</a:t>
            </a:r>
          </a:p>
          <a:p>
            <a:pPr/>
            <a:r>
              <a:rPr/>
              <a:t>문제를 해결하는 최소한의 제품 구성</a:t>
            </a:r>
          </a:p>
          <a:p>
            <a:pPr/>
            <a:r>
              <a:rPr/>
              <a:t>프리토타입(Pretotype)</a:t>
            </a:r>
          </a:p>
          <a:p>
            <a:pPr lvl="1"/>
            <a:r>
              <a:rPr/>
              <a:t>"</a:t>
            </a:r>
            <a:r>
              <a:rPr b="1">
                <a:solidFill>
                  <a:schemeClr val="accent3"/>
                </a:solidFill>
              </a:rPr>
              <a:t>Fake it</a:t>
            </a:r>
            <a:r>
              <a:rPr/>
              <a:t> till you make it"</a:t>
            </a:r>
          </a:p>
          <a:p>
            <a:pPr lvl="1"/>
            <a:r>
              <a:rPr>
                <a:hlinkClick r:id="rId2"/>
              </a:rPr>
              <a:t>유의미한 실패는 성공의 어머니, 프리토타입</a:t>
            </a:r>
          </a:p>
          <a:p>
            <a:pPr lvl="8"/>
            <a:r>
              <a:rPr/>
              <a:t>피봇(Pivot)</a:t>
            </a:r>
          </a:p>
          <a:p>
            <a:pPr/>
            <a:r>
              <a:rPr/>
              <a:t>MVP 등의 실험으로부터 얻어진 것을 통해 인사이트를 도출하고 제품 또는 문제, 타겟 등을 수정하여 새로운 전략을 도출하는 것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린 스타트업</a:t>
            </a:r>
          </a:p>
        </p:txBody>
      </p:sp>
      <p:pic>
        <p:nvPicPr>
          <p:cNvPr id="3" name="Picture 2" descr="uxdesign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스크럼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5582860" cy="4937288"/>
          </a:xfrm>
        </p:spPr>
        <p:txBody>
          <a:bodyPr/>
          <a:lstStyle/>
          <a:p>
            <a:pPr/>
            <a:r>
              <a:rPr/>
              <a:t>애자일의 실질적인 수행방법으로 스프린트를 반복해가며 프로덕트를 개발한다.</a:t>
            </a:r>
          </a:p>
          <a:p>
            <a:pPr lvl="8"/>
            <a:r>
              <a:rPr/>
              <a:t>스프린트 (Sprints)</a:t>
            </a:r>
          </a:p>
          <a:p>
            <a:pPr/>
            <a:r>
              <a:rPr/>
              <a:t>실질적인 스크럼의 단위. 주로 1-2주 또는 4주 정도의 스프린트를 반복하며 프로덕트 개발</a:t>
            </a:r>
          </a:p>
          <a:p>
            <a:pPr lvl="1"/>
            <a:r>
              <a:rPr/>
              <a:t>스프린트 설계</a:t>
            </a:r>
          </a:p>
          <a:p>
            <a:pPr lvl="1"/>
            <a:r>
              <a:rPr/>
              <a:t>스프린트 수행</a:t>
            </a:r>
          </a:p>
          <a:p>
            <a:pPr lvl="1"/>
            <a:r>
              <a:rPr/>
              <a:t>스프린트 회고</a:t>
            </a:r>
          </a:p>
          <a:p>
            <a:pPr lvl="8"/>
            <a:r>
              <a:rPr/>
              <a:t>Jira와 Kanban</a:t>
            </a:r>
          </a:p>
        </p:txBody>
      </p:sp>
      <p:pic>
        <p:nvPicPr>
          <p:cNvPr id="4" name="Picture 3" descr="Pasted image 20240712222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62" y="1337388"/>
            <a:ext cx="58085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간트차트와 업무 분해도(WBS)</a:t>
            </a:r>
          </a:p>
        </p:txBody>
      </p:sp>
      <p:pic>
        <p:nvPicPr>
          <p:cNvPr id="3" name="Picture 2" descr="Pasted image 202411180346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42" y="1337388"/>
            <a:ext cx="959351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서비스기획 개론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UI/UX 개론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소프트웨어를 분류하는 여러가지 방법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플랫폼에 의한 분류</a:t>
            </a:r>
          </a:p>
          <a:p>
            <a:pPr/>
            <a:r>
              <a:rPr/>
              <a:t>네이티브</a:t>
            </a:r>
          </a:p>
          <a:p>
            <a:pPr/>
            <a:r>
              <a:rPr/>
              <a:t>크로스플랫폼</a:t>
            </a:r>
          </a:p>
          <a:p>
            <a:pPr lvl="1"/>
            <a:r>
              <a:rPr/>
              <a:t>웹 (브라우저)</a:t>
            </a:r>
          </a:p>
          <a:p>
            <a:pPr lvl="1"/>
            <a:r>
              <a:rPr/>
              <a:t>자바 (가상머신)</a:t>
            </a:r>
          </a:p>
          <a:p>
            <a:pPr/>
            <a:r>
              <a:rPr/>
              <a:t>하이브리드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시스템 레이어에 의한 분류</a:t>
            </a:r>
          </a:p>
          <a:p>
            <a:pPr/>
            <a:r>
              <a:rPr/>
              <a:t>운영체제 (Operating System)</a:t>
            </a:r>
          </a:p>
          <a:p>
            <a:pPr/>
            <a:r>
              <a:rPr/>
              <a:t>드라이버 (Drivers): 주변기기(Peripherals)를 이용하기 위한 소프트웨어</a:t>
            </a:r>
          </a:p>
          <a:p>
            <a:pPr/>
            <a:r>
              <a:rPr/>
              <a:t>미들웨어 (Middlewares)</a:t>
            </a:r>
          </a:p>
          <a:p>
            <a:pPr/>
            <a:r>
              <a:rPr/>
              <a:t>응용 프로그램 (Applications)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소프트웨어를 분류하는 여러가지 방법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사용 목적에 따른 분류</a:t>
            </a:r>
          </a:p>
          <a:p>
            <a:pPr/>
            <a:r>
              <a:rPr/>
              <a:t>오락용</a:t>
            </a:r>
          </a:p>
          <a:p>
            <a:pPr/>
            <a:r>
              <a:rPr/>
              <a:t>사무용</a:t>
            </a:r>
          </a:p>
          <a:p>
            <a:pPr/>
            <a:r>
              <a:rPr/>
              <a:t>교육용</a:t>
            </a:r>
          </a:p>
          <a:p>
            <a:pPr/>
            <a:r>
              <a:rPr/>
              <a:t>산업용</a:t>
            </a:r>
          </a:p>
          <a:p>
            <a:pPr lvl="8"/>
            <a:r>
              <a:rPr/>
              <a:t>공급 방법에 의한 분류</a:t>
            </a:r>
          </a:p>
          <a:p>
            <a:pPr/>
            <a:r>
              <a:rPr/>
              <a:t>B2B 소프트웨어</a:t>
            </a:r>
          </a:p>
          <a:p>
            <a:pPr/>
            <a:r>
              <a:rPr/>
              <a:t>B2C 소프트웨어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네트워크 상의 역할에 따른 분류</a:t>
            </a:r>
          </a:p>
          <a:p>
            <a:pPr/>
            <a:r>
              <a:rPr/>
              <a:t>서버</a:t>
            </a:r>
          </a:p>
          <a:p>
            <a:pPr lvl="1"/>
            <a:r>
              <a:rPr/>
              <a:t>웹 (Web servers)</a:t>
            </a:r>
          </a:p>
          <a:p>
            <a:pPr lvl="1"/>
            <a:r>
              <a:rPr/>
              <a:t>애플리케이션 백엔드</a:t>
            </a:r>
          </a:p>
          <a:p>
            <a:pPr lvl="1"/>
            <a:r>
              <a:rPr/>
              <a:t>데이터베이스</a:t>
            </a:r>
          </a:p>
          <a:p>
            <a:pPr/>
            <a:r>
              <a:rPr/>
              <a:t>클라이언트</a:t>
            </a:r>
          </a:p>
          <a:p>
            <a:pPr lvl="8"/>
            <a:r>
              <a:rPr/>
              <a:t>의존도에 따른 분류</a:t>
            </a:r>
          </a:p>
          <a:p>
            <a:pPr/>
            <a:r>
              <a:rPr/>
              <a:t>스탠드얼론(Standalone)</a:t>
            </a:r>
          </a:p>
          <a:p>
            <a:pPr/>
            <a:r>
              <a:rPr/>
              <a:t>Integrated</a:t>
            </a:r>
          </a:p>
          <a:p>
            <a:pPr lvl="1"/>
            <a:r>
              <a:rPr/>
              <a:t>의존성(Dependancy)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소프트웨어를 분류하는 여러가지 방법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구축 형태에 따른 분류</a:t>
            </a:r>
          </a:p>
          <a:p>
            <a:pPr/>
            <a:r>
              <a:rPr/>
              <a:t>클라우드</a:t>
            </a:r>
          </a:p>
          <a:p>
            <a:pPr lvl="1"/>
            <a:r>
              <a:rPr/>
              <a:t>Saas (Software as a service)</a:t>
            </a:r>
          </a:p>
          <a:p>
            <a:pPr/>
            <a:r>
              <a:rPr/>
              <a:t>온프레미스 (On-premise)</a:t>
            </a:r>
          </a:p>
          <a:p>
            <a:pPr lvl="8"/>
            <a:r>
              <a:rPr/>
              <a:t>저작권에 따른 분류</a:t>
            </a:r>
          </a:p>
          <a:p>
            <a:pPr/>
            <a:r>
              <a:rPr/>
              <a:t>오픈소스 (자유 소프트웨어)</a:t>
            </a:r>
          </a:p>
          <a:p>
            <a:pPr/>
            <a:r>
              <a:rPr/>
              <a:t>클로즈드 소스 (또는 사유Proprietary 소프트웨어)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직관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直觀, Intuition</a:t>
            </a:r>
          </a:p>
          <a:p>
            <a:pPr/>
            <a:r>
              <a:rPr/>
              <a:t>보고 아는 것</a:t>
            </a:r>
          </a:p>
        </p:txBody>
      </p:sp>
      <p:pic>
        <p:nvPicPr>
          <p:cNvPr id="4" name="Picture 3" descr="Pasted image 202407110320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927884"/>
            <a:ext cx="7982129" cy="37562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직관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4808384" cy="4937288"/>
          </a:xfrm>
        </p:spPr>
        <p:txBody>
          <a:bodyPr/>
          <a:lstStyle/>
          <a:p>
            <a:pPr lvl="8"/>
            <a:r>
              <a:rPr/>
              <a:t>직관의 우선순위</a:t>
            </a:r>
          </a:p>
          <a:p>
            <a:pPr/>
            <a:r>
              <a:rPr/>
              <a:t>내가 아는 것</a:t>
            </a:r>
          </a:p>
          <a:p>
            <a:pPr/>
            <a:r>
              <a:rPr/>
              <a:t>내가 아는 것과 닮은 것</a:t>
            </a:r>
          </a:p>
          <a:p>
            <a:pPr/>
            <a:r>
              <a:rPr/>
              <a:t>모르지만 왠지 알겠는 것</a:t>
            </a:r>
          </a:p>
          <a:p>
            <a:pPr/>
            <a:r>
              <a:rPr/>
              <a:t>논리적으로 알아챌 수 있는 것</a:t>
            </a:r>
          </a:p>
        </p:txBody>
      </p:sp>
      <p:pic>
        <p:nvPicPr>
          <p:cNvPr id="4" name="Picture 3" descr="Pasted image 202407111207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어포던스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6454147" cy="4937288"/>
          </a:xfrm>
        </p:spPr>
        <p:txBody>
          <a:bodyPr/>
          <a:lstStyle/>
          <a:p>
            <a:pPr lvl="8"/>
            <a:r>
              <a:rPr/>
              <a:t>Affordance</a:t>
            </a:r>
          </a:p>
          <a:p>
            <a:pPr/>
            <a:r>
              <a:rPr/>
              <a:t>제임스 깁슨</a:t>
            </a:r>
          </a:p>
          <a:p>
            <a:pPr/>
            <a:r>
              <a:rPr/>
              <a:t>행위자와 환경 사이의 관계에 존재하는 행동 가능성(possibility of action)</a:t>
            </a:r>
          </a:p>
          <a:p>
            <a:pPr/>
            <a:r>
              <a:rPr/>
              <a:t>행위자가 인지하든 하지 않든, 어포던스는 존재함</a:t>
            </a:r>
          </a:p>
        </p:txBody>
      </p:sp>
      <p:pic>
        <p:nvPicPr>
          <p:cNvPr id="4" name="Picture 3" descr="Pasted image 202411180359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어포던스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지각된 어포던스 (Perceived Affordance)</a:t>
            </a:r>
          </a:p>
          <a:p>
            <a:pPr/>
            <a:r>
              <a:rPr/>
              <a:t>또는 기표(Signifiant), 도널드 노먼</a:t>
            </a:r>
          </a:p>
          <a:p>
            <a:pPr/>
            <a:r>
              <a:rPr/>
              <a:t>사회적/개인적 경험에 의해 만들어질 수 있음</a:t>
            </a:r>
          </a:p>
          <a:p>
            <a:pPr/>
            <a:r>
              <a:rPr/>
              <a:t>의도적으로 설계되거나 우연히 만들어질 수도 있음</a:t>
            </a:r>
          </a:p>
          <a:p>
            <a:pPr/>
            <a:r>
              <a:rPr>
                <a:hlinkClick r:id="rId2"/>
              </a:rPr>
              <a:t>어포던스 - 위키백과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어포던스의 응용</a:t>
            </a:r>
          </a:p>
          <a:p>
            <a:pPr/>
            <a:r>
              <a:rPr/>
              <a:t>이미지들의 선택과 허용가능한 상호 작용 양쪽에서 일반적인 사용법을 따르라.</a:t>
            </a:r>
          </a:p>
          <a:p>
            <a:pPr/>
            <a:r>
              <a:rPr/>
              <a:t>원하는 행동을 묘사하는 단어를 사용하라. 예를 들어 마우스로 클릭가능한 링크가 연결된 그래픽 오브젝트에 여기를 클릭라고 표시하는 것.</a:t>
            </a:r>
          </a:p>
          <a:p>
            <a:pPr/>
            <a:r>
              <a:rPr/>
              <a:t>메타포(Metaphor, 은유)를 사용하라.</a:t>
            </a:r>
          </a:p>
          <a:p>
            <a:pPr/>
            <a:r>
              <a:rPr/>
              <a:t>인터페이스를 학습한 이후 이것을 다른 부분에 활용할 수 있도록 지속적으로 같은 컨셉 모델을 따르도록 하라.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인터랙션: 조작과 피드백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인터랙션(Interactions)</a:t>
            </a:r>
          </a:p>
        </p:txBody>
      </p:sp>
      <p:pic>
        <p:nvPicPr>
          <p:cNvPr id="3" name="Picture 2" descr="uxdesign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8562"/>
            <a:ext cx="11482874" cy="49349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기획이란 무엇인가? 어떻게 공부해야 하나?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6454147" cy="4937288"/>
          </a:xfrm>
        </p:spPr>
        <p:txBody>
          <a:bodyPr/>
          <a:lstStyle/>
          <a:p>
            <a:pPr lvl="8"/>
            <a:r>
              <a:rPr/>
              <a:t>기획이란 (Planner?)</a:t>
            </a:r>
          </a:p>
          <a:p>
            <a:pPr/>
            <a:r>
              <a:rPr/>
              <a:t>Why를 설명하는 것</a:t>
            </a:r>
          </a:p>
          <a:p>
            <a:pPr lvl="1"/>
            <a:r>
              <a:rPr>
                <a:hlinkClick r:id="rId2"/>
              </a:rPr>
              <a:t>Lucky Louie - Why?</a:t>
            </a:r>
          </a:p>
          <a:p>
            <a:pPr lvl="1"/>
            <a:r>
              <a:rPr/>
              <a:t>기획은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왜?</a:t>
            </a:r>
            <a:r>
              <a:rPr/>
              <a:t>로 시작해서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왜?</a:t>
            </a:r>
            <a:r>
              <a:rPr/>
              <a:t>로 끝난다.</a:t>
            </a:r>
          </a:p>
          <a:p>
            <a:pPr lvl="8"/>
            <a:r>
              <a:rPr/>
              <a:t>가르칠 수 있는 것인가?</a:t>
            </a:r>
          </a:p>
          <a:p>
            <a:pPr/>
            <a:r>
              <a:rPr/>
              <a:t>기획은 암묵지(Tacit Knowledge)의 영역</a:t>
            </a:r>
          </a:p>
          <a:p>
            <a:pPr lvl="1"/>
            <a:r>
              <a:rPr/>
              <a:t>강의나 텍스트의 형태로 전달되기 어렵다.</a:t>
            </a:r>
          </a:p>
          <a:p>
            <a:pPr lvl="1"/>
            <a:r>
              <a:rPr/>
              <a:t>도제식 수련</a:t>
            </a:r>
          </a:p>
          <a:p>
            <a:pPr/>
            <a:r>
              <a:rPr/>
              <a:t>그렇다면 냅다 해보는 수밖에</a:t>
            </a:r>
          </a:p>
          <a:p>
            <a:pPr lvl="1"/>
            <a:r>
              <a:rPr/>
              <a:t>기획과 역기획</a:t>
            </a:r>
          </a:p>
          <a:p>
            <a:pPr lvl="1"/>
            <a:r>
              <a:rPr/>
              <a:t>방법론과 도구들</a:t>
            </a:r>
          </a:p>
          <a:p>
            <a:pPr lvl="1"/>
            <a:r>
              <a:rPr/>
              <a:t>케이스 스터디</a:t>
            </a:r>
          </a:p>
        </p:txBody>
      </p:sp>
      <p:pic>
        <p:nvPicPr>
          <p:cNvPr id="4" name="Picture 3" descr="ux-then-just-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장치(Devices)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입력 장치 (Input Devices)</a:t>
            </a:r>
          </a:p>
          <a:p>
            <a:pPr/>
            <a:r>
              <a:rPr/>
              <a:t>키보드</a:t>
            </a:r>
          </a:p>
          <a:p>
            <a:pPr/>
            <a:r>
              <a:rPr/>
              <a:t>마우스</a:t>
            </a:r>
          </a:p>
          <a:p>
            <a:pPr/>
            <a:r>
              <a:rPr/>
              <a:t>센서</a:t>
            </a:r>
          </a:p>
          <a:p>
            <a:pPr lvl="1"/>
            <a:r>
              <a:rPr/>
              <a:t>마이크</a:t>
            </a:r>
          </a:p>
          <a:p>
            <a:pPr lvl="1"/>
            <a:r>
              <a:rPr/>
              <a:t>카메라</a:t>
            </a:r>
          </a:p>
          <a:p>
            <a:pPr lvl="2"/>
            <a:r>
              <a:rPr/>
              <a:t>심박수 측정?</a:t>
            </a:r>
          </a:p>
          <a:p>
            <a:pPr lvl="1"/>
            <a:r>
              <a:rPr/>
              <a:t>조도 센서</a:t>
            </a:r>
          </a:p>
          <a:p>
            <a:pPr lvl="1"/>
            <a:r>
              <a:rPr/>
              <a:t>가속도계</a:t>
            </a:r>
          </a:p>
          <a:p>
            <a:pPr lvl="1"/>
            <a:r>
              <a:rPr/>
              <a:t>자이로스코프</a:t>
            </a:r>
          </a:p>
          <a:p>
            <a:pPr lvl="1"/>
            <a:r>
              <a:rPr/>
              <a:t>근접 센서</a:t>
            </a:r>
          </a:p>
          <a:p>
            <a:pPr lvl="1"/>
            <a:r>
              <a:rPr/>
              <a:t>LiDAR (Light Detection And Ranging)</a:t>
            </a:r>
          </a:p>
          <a:p>
            <a:pPr/>
            <a:r>
              <a:rPr/>
              <a:t>펜</a:t>
            </a:r>
          </a:p>
          <a:p>
            <a:pPr lvl="1"/>
            <a:r>
              <a:rPr/>
              <a:t>디지타이저 태블릿</a:t>
            </a:r>
          </a:p>
          <a:p>
            <a:pPr/>
            <a:r>
              <a:rPr/>
              <a:t>게임 패드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7"/>
            <a:r>
              <a:rPr/>
              <a:t>스마트폰은 가히 센서 혁명이라고 볼 수 있다.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장치(Devices)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출력 장치 (Output Devices)</a:t>
            </a:r>
          </a:p>
          <a:p>
            <a:pPr lvl="7"/>
            <a:r>
              <a:rPr/>
              <a:t>피드백과 정보 조회를 위한 장치들</a:t>
            </a:r>
          </a:p>
          <a:p>
            <a:pPr/>
            <a:r>
              <a:rPr/>
              <a:t>디스플레이</a:t>
            </a:r>
          </a:p>
          <a:p>
            <a:pPr/>
            <a:r>
              <a:rPr/>
              <a:t>스피커</a:t>
            </a:r>
          </a:p>
          <a:p>
            <a:pPr/>
            <a:r>
              <a:rPr/>
              <a:t>진동 모듈</a:t>
            </a:r>
          </a:p>
          <a:p>
            <a:pPr lvl="1"/>
            <a:r>
              <a:rPr/>
              <a:t>탭틱 엔진</a:t>
            </a:r>
          </a:p>
          <a:p>
            <a:pPr lvl="1"/>
            <a:r>
              <a:rPr/>
              <a:t>HD 진동</a:t>
            </a:r>
          </a:p>
          <a:p>
            <a:pPr lvl="1"/>
            <a:r>
              <a:rPr/>
              <a:t>스피커로도 쓴다..?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입출력 동시</a:t>
            </a:r>
          </a:p>
          <a:p>
            <a:pPr/>
            <a:r>
              <a:rPr/>
              <a:t>터치스크린</a:t>
            </a:r>
          </a:p>
          <a:p>
            <a:pPr lvl="1"/>
            <a:r>
              <a:rPr/>
              <a:t>3D 터치</a:t>
            </a:r>
          </a:p>
          <a:p>
            <a:pPr/>
            <a:r>
              <a:rPr/>
              <a:t>VR 헤드셋</a:t>
            </a:r>
          </a:p>
          <a:p>
            <a:pPr/>
            <a:r>
              <a:rPr/>
              <a:t>어댑티브 트리거 (게임 패드)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장치(Devices)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기타</a:t>
            </a:r>
          </a:p>
          <a:p>
            <a:pPr/>
            <a:r>
              <a:rPr/>
              <a:t>통신 모듈</a:t>
            </a:r>
          </a:p>
          <a:p>
            <a:pPr lvl="1"/>
            <a:r>
              <a:rPr/>
              <a:t>셀룰러</a:t>
            </a:r>
          </a:p>
          <a:p>
            <a:pPr lvl="2"/>
            <a:r>
              <a:rPr/>
              <a:t>3G, 4G(LTE), 5G</a:t>
            </a:r>
          </a:p>
          <a:p>
            <a:pPr lvl="1"/>
            <a:r>
              <a:rPr/>
              <a:t>WI-FI</a:t>
            </a:r>
          </a:p>
          <a:p>
            <a:pPr lvl="1"/>
            <a:r>
              <a:rPr/>
              <a:t>블루투스</a:t>
            </a:r>
          </a:p>
          <a:p>
            <a:pPr lvl="1"/>
            <a:r>
              <a:rPr/>
              <a:t>NFC</a:t>
            </a:r>
          </a:p>
          <a:p>
            <a:pPr lvl="1"/>
            <a:r>
              <a:rPr/>
              <a:t>UWB</a:t>
            </a:r>
          </a:p>
          <a:p>
            <a:pPr lvl="1"/>
            <a:r>
              <a:rPr/>
              <a:t>이더넷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주요 인터페이스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키보드</a:t>
            </a:r>
          </a:p>
          <a:p>
            <a:pPr/>
            <a:r>
              <a:rPr/>
              <a:t>컴퓨터의 시작과 함께 했던, 아마도 영원 불멸의 인터페이스</a:t>
            </a:r>
          </a:p>
          <a:p>
            <a:pPr lvl="1"/>
            <a:r>
              <a:rPr/>
              <a:t>펑션 키: 맥에는 없다</a:t>
            </a:r>
          </a:p>
          <a:p>
            <a:pPr lvl="1"/>
            <a:r>
              <a:rPr/>
              <a:t>방향키</a:t>
            </a:r>
          </a:p>
          <a:p>
            <a:pPr lvl="2"/>
            <a:r>
              <a:rPr b="1">
                <a:solidFill>
                  <a:schemeClr val="accent3"/>
                </a:solidFill>
              </a:rPr>
              <a:t>포커스</a:t>
            </a:r>
            <a:r>
              <a:rPr/>
              <a:t>를 옮길 때 사용</a:t>
            </a:r>
          </a:p>
          <a:p>
            <a:pPr lvl="1"/>
            <a:r>
              <a:rPr/>
              <a:t>모디파이어 키: Ctrl, Alt, Win / Cmd, Option, Ctrl</a:t>
            </a:r>
          </a:p>
          <a:p>
            <a:pPr lvl="1"/>
            <a:r>
              <a:rPr/>
              <a:t>엔터/리턴, Esc, Space Bar, Backspace, Tab</a:t>
            </a:r>
          </a:p>
          <a:p>
            <a:pPr lvl="1"/>
            <a:r>
              <a:rPr/>
              <a:t>누르기, 길게 누르기</a:t>
            </a:r>
          </a:p>
          <a:p>
            <a:pPr lvl="8"/>
            <a:r>
              <a:rPr/>
              <a:t>마우스</a:t>
            </a:r>
          </a:p>
          <a:p>
            <a:pPr/>
            <a:r>
              <a:rPr/>
              <a:t>포인팅 디바이스, 2차원 평면 상의 좌표를 가리키는 도구.</a:t>
            </a:r>
          </a:p>
          <a:p>
            <a:pPr lvl="1"/>
            <a:r>
              <a:rPr/>
              <a:t>상대 좌표</a:t>
            </a:r>
          </a:p>
          <a:p>
            <a:pPr lvl="1"/>
            <a:r>
              <a:rPr/>
              <a:t>Left, Right, Middle, Mouse4, 5</a:t>
            </a:r>
          </a:p>
          <a:p>
            <a:pPr lvl="1"/>
            <a:r>
              <a:rPr/>
              <a:t>포인팅, 호버, 클릭, 더블 클릭, 클릭 앤 드래그, 클릭 앤 홀드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터치스크린</a:t>
            </a:r>
          </a:p>
          <a:p>
            <a:pPr/>
            <a:r>
              <a:rPr/>
              <a:t>21세기의 인터페이스</a:t>
            </a:r>
          </a:p>
          <a:p>
            <a:pPr lvl="1"/>
            <a:r>
              <a:rPr/>
              <a:t>입력과 출력이 동시에 이뤄짐</a:t>
            </a:r>
          </a:p>
          <a:p>
            <a:pPr lvl="1"/>
            <a:r>
              <a:rPr/>
              <a:t>인터랙션이 가능한 UI 요소의 최소 현실 크기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10mm × 10mm</a:t>
            </a:r>
          </a:p>
          <a:p>
            <a:pPr lvl="1"/>
            <a:r>
              <a:rPr/>
              <a:t>탭, 탭 앤 홀드＝롱 프레스, 더블 탭, 스와이프, 플릭, 핀치, 3D 터치, 멀티 핑거 제스처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유저 인터페이스, UI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UI를 뜯어보는 기준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Looks: 어떻게 생겼는지</a:t>
            </a:r>
          </a:p>
          <a:p>
            <a:pPr lvl="1"/>
            <a:r>
              <a:rPr/>
              <a:t>Status: 어떤 상태를 가지는지</a:t>
            </a:r>
          </a:p>
          <a:p>
            <a:pPr/>
            <a:r>
              <a:rPr/>
              <a:t>Interact: 어떤 인터랙션을 가지는지</a:t>
            </a:r>
          </a:p>
          <a:p>
            <a:pPr/>
            <a:r>
              <a:rPr/>
              <a:t>Data: 어떤 데이터가 암시되어 있는지</a:t>
            </a:r>
          </a:p>
        </p:txBody>
      </p:sp>
      <p:pic>
        <p:nvPicPr>
          <p:cNvPr id="4" name="Picture 3" descr="uxdesign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Primitives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7"/>
            <a:r>
              <a:rPr/>
              <a:t>Looks</a:t>
            </a:r>
          </a:p>
          <a:p>
            <a:pPr/>
            <a:r>
              <a:rPr/>
              <a:t>누를 수 있는 사각형의 영역과 버튼의 기능을 설명하는 레이블</a:t>
            </a:r>
          </a:p>
          <a:p>
            <a:pPr lvl="1"/>
            <a:r>
              <a:rPr/>
              <a:t>간혹 아이콘을 포함하기도</a:t>
            </a:r>
          </a:p>
          <a:p>
            <a:pPr/>
            <a:r>
              <a:rPr/>
              <a:t>Hover, Pressed(Active)</a:t>
            </a:r>
          </a:p>
          <a:p>
            <a:pPr/>
            <a:r>
              <a:rPr/>
              <a:t>공통: Enabled/Disabled, Focused/Focused not, Empty/Filled, Validated, not Validated</a:t>
            </a:r>
          </a:p>
          <a:p>
            <a:pPr lvl="7"/>
            <a:r>
              <a:rPr/>
              <a:t>Interact</a:t>
            </a:r>
          </a:p>
          <a:p>
            <a:pPr/>
            <a:r>
              <a:rPr/>
              <a:t>Activate</a:t>
            </a:r>
          </a:p>
          <a:p>
            <a:pPr lvl="1"/>
            <a:r>
              <a:rPr/>
              <a:t>누르기</a:t>
            </a:r>
          </a:p>
          <a:p>
            <a:pPr lvl="1"/>
            <a:r>
              <a:rPr/>
              <a:t>떼기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7"/>
            <a:r>
              <a:rPr/>
              <a:t>Data</a:t>
            </a:r>
          </a:p>
          <a:p>
            <a:pPr/>
            <a:r>
              <a:rPr/>
              <a:t>onClick : function()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Button</a:t>
            </a:r>
          </a:p>
        </p:txBody>
      </p:sp>
      <p:pic>
        <p:nvPicPr>
          <p:cNvPr id="3" name="Picture 2" descr="Pasted image 202407111227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474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Radio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눌렀을 때 속이 채워지는 동그란 버튼과 레이블</a:t>
            </a:r>
          </a:p>
          <a:p>
            <a:pPr lvl="1"/>
            <a:r>
              <a:rPr/>
              <a:t>이것이 여러 개 있음</a:t>
            </a:r>
          </a:p>
          <a:p>
            <a:pPr/>
            <a:r>
              <a:rPr/>
              <a:t>Checked, Checked not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Activate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items: Item</a:t>
            </a:r>
            <a:r>
              <a:rPr/>
              <a:t>[</a:t>
            </a:r>
            <a:r>
              <a:rPr/>
              <a:t>]</a:t>
            </a:r>
          </a:p>
          <a:p>
            <a:pPr/>
            <a:r>
              <a:rPr/>
              <a:t>selected: Item</a:t>
            </a:r>
          </a:p>
        </p:txBody>
      </p:sp>
      <p:pic>
        <p:nvPicPr>
          <p:cNvPr id="4" name="Picture 3" descr="Pasted image 202407111318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77911"/>
            <a:ext cx="7982129" cy="46562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범기획자 직군들에 대한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기술과 패러다임 변화에 의한 직군 다양화</a:t>
            </a:r>
          </a:p>
          <a:p>
            <a:pPr/>
            <a:r>
              <a:rPr/>
              <a:t>웹마스터</a:t>
            </a:r>
          </a:p>
          <a:p>
            <a:pPr/>
            <a:r>
              <a:rPr/>
              <a:t>웹기획자 / 웹 개발자</a:t>
            </a:r>
          </a:p>
          <a:p>
            <a:pPr/>
            <a:r>
              <a:rPr/>
              <a:t>서비스기획자</a:t>
            </a:r>
          </a:p>
          <a:p>
            <a:pPr lvl="1"/>
            <a:r>
              <a:rPr/>
              <a:t>Planner? Designer?</a:t>
            </a:r>
          </a:p>
          <a:p>
            <a:pPr/>
            <a:r>
              <a:rPr/>
              <a:t>UI/UX 디자이너</a:t>
            </a:r>
          </a:p>
          <a:p>
            <a:pPr/>
            <a:r>
              <a:rPr/>
              <a:t>프로젝트 매니저</a:t>
            </a:r>
          </a:p>
          <a:p>
            <a:pPr/>
            <a:r>
              <a:rPr/>
              <a:t>프로덕트 디자이너 / 매니저 / 오너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/>
            <a:r>
              <a:rPr>
                <a:hlinkClick r:id="rId2"/>
              </a:rPr>
              <a:t>기획자가 사라지고 있다</a:t>
            </a:r>
          </a:p>
          <a:p>
            <a:pPr/>
            <a:r>
              <a:rPr>
                <a:hlinkClick r:id="rId3"/>
              </a:rPr>
              <a:t>개발팀과 개발팀장이 사라져야 하는 이유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Checkbox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빈 사각형에 체크마크, 그리고 레이블</a:t>
            </a:r>
          </a:p>
          <a:p>
            <a:pPr/>
            <a:r>
              <a:rPr/>
              <a:t>Checked, Checked not, (Indeterminate)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Activate, Deactivate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checked: boolean</a:t>
            </a:r>
          </a:p>
        </p:txBody>
      </p:sp>
      <p:pic>
        <p:nvPicPr>
          <p:cNvPr id="4" name="Picture 3" descr="Pasted image 202407111324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669277"/>
            <a:ext cx="7982129" cy="427350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4808384" cy="4937288"/>
          </a:xfrm>
        </p:spPr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현실세계의 on/off 스위치를 본따, 핸들이 있고 핸들의 가동 범위 안에서 on/off의 영역이 있음</a:t>
            </a:r>
          </a:p>
          <a:p>
            <a:pPr/>
            <a:r>
              <a:rPr/>
              <a:t>Activated / Deactivated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Activate, Deactivate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activated: boolean</a:t>
            </a:r>
          </a:p>
        </p:txBody>
      </p:sp>
      <p:pic>
        <p:nvPicPr>
          <p:cNvPr id="4" name="Picture 3" descr="Pasted image 202407111327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5141703" cy="4937288"/>
          </a:xfrm>
        </p:spPr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사각형의 입력 영역, Placeholder, Title, Cursor, (Icon), (alert)</a:t>
            </a:r>
          </a:p>
          <a:p>
            <a:pPr/>
            <a:r>
              <a:rPr/>
              <a:t>Empty, Filled, Error, Accepted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Activate</a:t>
            </a:r>
          </a:p>
          <a:p>
            <a:pPr/>
            <a:r>
              <a:rPr/>
              <a:t>Enter</a:t>
            </a:r>
          </a:p>
          <a:p>
            <a:pPr/>
            <a:r>
              <a:rPr/>
              <a:t>Validate</a:t>
            </a:r>
          </a:p>
          <a:p>
            <a:pPr lvl="8"/>
            <a:r>
              <a:rPr/>
              <a:t>모바일에서</a:t>
            </a:r>
          </a:p>
          <a:p>
            <a:pPr/>
            <a:r>
              <a:rPr>
                <a:hlinkClick r:id="rId2"/>
              </a:rPr>
              <a:t>인풋 입력 시 적절한 키보드가 나와야 한다.</a:t>
            </a:r>
          </a:p>
        </p:txBody>
      </p:sp>
      <p:pic>
        <p:nvPicPr>
          <p:cNvPr id="4" name="Picture 3" descr="Pasted image 202407111332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05" y="1337388"/>
            <a:ext cx="624973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Slider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핸들과 핸들의 1차원 가동범위. 스텝 눈금</a:t>
            </a:r>
          </a:p>
          <a:p>
            <a:pPr lvl="1"/>
            <a:r>
              <a:rPr/>
              <a:t>Range Variant</a:t>
            </a:r>
          </a:p>
          <a:p>
            <a:pPr/>
            <a:r>
              <a:rPr/>
              <a:t>스텝(Steps)</a:t>
            </a:r>
          </a:p>
          <a:p>
            <a:pPr/>
            <a:r>
              <a:rPr/>
              <a:t>스크롤바도 일종의 슬라이더?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Set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value: number</a:t>
            </a:r>
          </a:p>
          <a:p>
            <a:pPr lvl="7"/>
            <a:r>
              <a:rPr/>
              <a:t>난 슬라이더가 싫어요</a:t>
            </a:r>
          </a:p>
        </p:txBody>
      </p:sp>
      <p:pic>
        <p:nvPicPr>
          <p:cNvPr id="4" name="Picture 3" descr="Pasted image 202407111500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Progresss bar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6107826" cy="4937288"/>
          </a:xfrm>
        </p:spPr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진행상태를 나타내는 막대</a:t>
            </a:r>
          </a:p>
          <a:p>
            <a:pPr/>
            <a:r>
              <a:rPr/>
              <a:t>보통 전체를 현재 진행이 채우는 형태로 작성</a:t>
            </a:r>
          </a:p>
          <a:p>
            <a:pPr/>
            <a:r>
              <a:rPr/>
              <a:t>Completed / In Progress / Stuck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끝나기를 기다리며 하염없이 쳐다보기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value: 0&lt;number&lt;=1</a:t>
            </a:r>
          </a:p>
          <a:p>
            <a:pPr lvl="1"/>
            <a:r>
              <a:rPr/>
              <a:t>.. 인데 이 number 계산을 어떻게 하느냐가 중요</a:t>
            </a:r>
          </a:p>
        </p:txBody>
      </p:sp>
      <p:pic>
        <p:nvPicPr>
          <p:cNvPr id="4" name="Picture 3" descr="Pasted image 202407111503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828" y="1337388"/>
            <a:ext cx="528360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Dropdown ≒ Selectbox, Combobox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4808384" cy="4937288"/>
          </a:xfrm>
        </p:spPr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누름틀과 누르면 열리는 리스트</a:t>
            </a:r>
          </a:p>
          <a:p>
            <a:pPr/>
            <a:r>
              <a:rPr/>
              <a:t>Open / not open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Click to open</a:t>
            </a:r>
          </a:p>
          <a:p>
            <a:pPr/>
            <a:r>
              <a:rPr/>
              <a:t>Set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items: Item</a:t>
            </a:r>
            <a:r>
              <a:rPr/>
              <a:t>[</a:t>
            </a:r>
            <a:r>
              <a:rPr/>
              <a:t>]</a:t>
            </a:r>
          </a:p>
          <a:p>
            <a:pPr/>
            <a:r>
              <a:rPr/>
              <a:t>selected: Item</a:t>
            </a:r>
          </a:p>
        </p:txBody>
      </p:sp>
      <p:pic>
        <p:nvPicPr>
          <p:cNvPr id="4" name="Picture 3" descr="Pasted image 202407111519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Composites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특정 목적의 데이터들을 입력받는 인풋들의 집합 (예: 회원가입)</a:t>
            </a:r>
          </a:p>
        </p:txBody>
      </p:sp>
      <p:pic>
        <p:nvPicPr>
          <p:cNvPr id="4" name="Picture 3" descr="Pasted image 202407111358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710723"/>
            <a:ext cx="7982129" cy="419061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여러 페이지들을 묶어 버튼으로 전환할 수 있도록 추상화한 컨테이너 요소</a:t>
            </a:r>
          </a:p>
        </p:txBody>
      </p:sp>
      <p:pic>
        <p:nvPicPr>
          <p:cNvPr id="4" name="Picture 3" descr="uxdesign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Dialog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대화상자.</a:t>
            </a:r>
          </a:p>
        </p:txBody>
      </p:sp>
      <p:pic>
        <p:nvPicPr>
          <p:cNvPr id="4" name="Picture 3" descr="Pasted image 202407111409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181034"/>
            <a:ext cx="7982129" cy="32499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기획자의 명과 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한국에서는 에이전시에서 자생한 직군이기 때문에, 기획의 담론 자체가 다음에 초점이 맞춰져 있음</a:t>
            </a:r>
          </a:p>
          <a:p>
            <a:pPr lvl="1"/>
            <a:r>
              <a:rPr/>
              <a:t>고객 대응과 책임소지</a:t>
            </a:r>
          </a:p>
          <a:p>
            <a:pPr lvl="1"/>
            <a:r>
              <a:rPr/>
              <a:t>제안서와 보고서</a:t>
            </a:r>
          </a:p>
          <a:p>
            <a:pPr lvl="1"/>
            <a:r>
              <a:rPr/>
              <a:t>있어빌리티</a:t>
            </a:r>
          </a:p>
          <a:p>
            <a:pPr lvl="8"/>
            <a:r>
              <a:rPr/>
              <a:t>기획자라는 이름</a:t>
            </a:r>
          </a:p>
          <a:p>
            <a:pPr/>
            <a:r>
              <a:rPr/>
              <a:t>회사마다 하는 일이 다름</a:t>
            </a:r>
          </a:p>
          <a:p>
            <a:pPr/>
            <a:r>
              <a:rPr/>
              <a:t>어떤 회사들에서는 욕받이 또는 잡부 역할</a:t>
            </a:r>
          </a:p>
          <a:p>
            <a:pPr/>
            <a:r>
              <a:rPr/>
              <a:t>딜레마: 사용자를 위할 것인가? 회사를 위할 것인가?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Modal ≒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4808384" cy="4937288"/>
          </a:xfrm>
        </p:spPr>
        <p:txBody>
          <a:bodyPr/>
          <a:lstStyle/>
          <a:p>
            <a:pPr/>
            <a:r>
              <a:rPr/>
              <a:t>현재 맥락과 구분되는 특정한 목적을 가지고 실행되는 독립된 작은 창</a:t>
            </a:r>
          </a:p>
          <a:p>
            <a:pPr/>
            <a:r>
              <a:rPr/>
              <a:t>실행시 부모 컨테이너의 Interaction 중단됨 ≠ Modeless</a:t>
            </a:r>
          </a:p>
          <a:p>
            <a:pPr/>
            <a:r>
              <a:rPr/>
              <a:t>Pop-ups / Pop-over</a:t>
            </a:r>
          </a:p>
        </p:txBody>
      </p:sp>
      <p:pic>
        <p:nvPicPr>
          <p:cNvPr id="4" name="Picture 3" descr="Pasted image 202407111414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Screen /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4408309" cy="4937288"/>
          </a:xfrm>
        </p:spPr>
        <p:txBody>
          <a:bodyPr/>
          <a:lstStyle/>
          <a:p>
            <a:pPr/>
            <a:r>
              <a:rPr/>
              <a:t>페이지의 구분과 논리적 위계는 자의적임</a:t>
            </a:r>
          </a:p>
          <a:p>
            <a:pPr/>
            <a:r>
              <a:rPr/>
              <a:t>왼쪽 -&gt; 오른쪽</a:t>
            </a:r>
          </a:p>
          <a:p>
            <a:pPr lvl="1"/>
            <a:r>
              <a:rPr/>
              <a:t>이전 -&gt; 이후</a:t>
            </a:r>
          </a:p>
          <a:p>
            <a:pPr lvl="1"/>
            <a:r>
              <a:rPr/>
              <a:t>큰 것 -&gt; 작은 것</a:t>
            </a:r>
          </a:p>
          <a:p>
            <a:pPr lvl="1"/>
            <a:r>
              <a:rPr/>
              <a:t>Public -&gt; Private</a:t>
            </a:r>
          </a:p>
          <a:p>
            <a:pPr/>
            <a:r>
              <a:rPr/>
              <a:t>유저가 길을 잃지 않게 하기</a:t>
            </a:r>
          </a:p>
          <a:p>
            <a:pPr lvl="1"/>
            <a:r>
              <a:rPr/>
              <a:t>논리적인 위계</a:t>
            </a:r>
          </a:p>
          <a:p>
            <a:pPr lvl="1"/>
            <a:r>
              <a:rPr/>
              <a:t>Breadcrumbs</a:t>
            </a:r>
          </a:p>
          <a:p>
            <a:pPr lvl="1"/>
            <a:r>
              <a:rPr/>
              <a:t>One Page One Thing</a:t>
            </a:r>
          </a:p>
          <a:p>
            <a:pPr lvl="1"/>
            <a:r>
              <a:rPr/>
              <a:t>Single Column</a:t>
            </a:r>
          </a:p>
          <a:p>
            <a:pPr lvl="1"/>
            <a:r>
              <a:rPr/>
              <a:t>카드소팅(Card Sorting)</a:t>
            </a:r>
          </a:p>
        </p:txBody>
      </p:sp>
      <p:pic>
        <p:nvPicPr>
          <p:cNvPr id="4" name="Picture 3" descr="Pasted image 202407111516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11" y="1337388"/>
            <a:ext cx="698312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6126145" cy="4937288"/>
          </a:xfrm>
        </p:spPr>
        <p:txBody>
          <a:bodyPr/>
          <a:lstStyle/>
          <a:p>
            <a:pPr/>
            <a:r>
              <a:rPr/>
              <a:t>여러 개의 항목을 보여주는 컨테이너</a:t>
            </a:r>
          </a:p>
          <a:p>
            <a:pPr/>
            <a:r>
              <a:rPr/>
              <a:t>Swipe actions</a:t>
            </a:r>
          </a:p>
        </p:txBody>
      </p:sp>
      <p:pic>
        <p:nvPicPr>
          <p:cNvPr id="4" name="Picture 3" descr="Pasted image 202407111624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147" y="1337388"/>
            <a:ext cx="526528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 lvl="8"/>
            <a:r>
              <a:rPr/>
              <a:t>다양한 기기에서의 List</a:t>
            </a:r>
          </a:p>
        </p:txBody>
      </p:sp>
      <p:pic>
        <p:nvPicPr>
          <p:cNvPr id="4" name="Picture 3" descr="Pasted image 202407111626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694019"/>
            <a:ext cx="7982129" cy="42240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List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6454147" cy="4937288"/>
          </a:xfrm>
        </p:spPr>
        <p:txBody>
          <a:bodyPr/>
          <a:lstStyle/>
          <a:p>
            <a:pPr/>
            <a:r>
              <a:rPr/>
              <a:t>프로퍼티를 가진 복수 개의 복잡한 정보를 나타내는 효과적인 UI 요소</a:t>
            </a:r>
          </a:p>
          <a:p>
            <a:pPr/>
            <a:r>
              <a:rPr/>
              <a:t>Flat UI의 핵심</a:t>
            </a:r>
          </a:p>
        </p:txBody>
      </p:sp>
      <p:pic>
        <p:nvPicPr>
          <p:cNvPr id="4" name="Picture 3" descr="Pasted image 202407111628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Popup / Context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704755" cy="4937288"/>
          </a:xfrm>
        </p:spPr>
        <p:txBody>
          <a:bodyPr/>
          <a:lstStyle/>
          <a:p>
            <a:pPr/>
            <a:r>
              <a:rPr/>
              <a:t>우클릭하면 나타나는 상황에 맞는 (Contextual) 메뉴</a:t>
            </a:r>
          </a:p>
          <a:p>
            <a:pPr/>
            <a:r>
              <a:rPr/>
              <a:t>Dropdown과 비슷하게 메뉴 출현 위치에 대해 고민 필요</a:t>
            </a:r>
          </a:p>
        </p:txBody>
      </p:sp>
      <p:pic>
        <p:nvPicPr>
          <p:cNvPr id="4" name="Picture 3" descr="Pasted image 202407111635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757" y="1337388"/>
            <a:ext cx="768667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기타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/>
            <a:r>
              <a:rPr/>
              <a:t>Splash Screen</a:t>
            </a:r>
          </a:p>
          <a:p>
            <a:pPr/>
            <a:r>
              <a:rPr/>
              <a:t>Accordion</a:t>
            </a:r>
          </a:p>
          <a:p>
            <a:pPr/>
            <a:r>
              <a:rPr/>
              <a:t>Focus</a:t>
            </a:r>
          </a:p>
          <a:p>
            <a:pPr/>
            <a:r>
              <a:rPr/>
              <a:t>Icon</a:t>
            </a:r>
          </a:p>
          <a:p>
            <a:pPr/>
            <a:r>
              <a:rPr/>
              <a:t>Carousel</a:t>
            </a:r>
          </a:p>
          <a:p>
            <a:pPr/>
            <a:r>
              <a:rPr/>
              <a:t>Dashboard</a:t>
            </a:r>
          </a:p>
          <a:p>
            <a:pPr/>
            <a:r>
              <a:rPr/>
              <a:t>Navigation Bar / Top App Bar</a:t>
            </a:r>
          </a:p>
          <a:p>
            <a:pPr/>
            <a:r>
              <a:rPr/>
              <a:t>Tab Bar / Navigation Bar</a:t>
            </a:r>
          </a:p>
          <a:p>
            <a:pPr/>
            <a:r>
              <a:rPr/>
              <a:t>Notification Bar</a:t>
            </a:r>
          </a:p>
          <a:p>
            <a:pPr/>
            <a:r>
              <a:rPr/>
              <a:t>Stepper / Spinner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/>
            <a:r>
              <a:rPr/>
              <a:t>Toast</a:t>
            </a:r>
          </a:p>
          <a:p>
            <a:pPr/>
            <a:r>
              <a:rPr/>
              <a:t>Banner</a:t>
            </a:r>
          </a:p>
          <a:p>
            <a:pPr/>
            <a:r>
              <a:rPr/>
              <a:t>Popper</a:t>
            </a:r>
          </a:p>
          <a:p>
            <a:pPr lvl="1"/>
            <a:r>
              <a:rPr/>
              <a:t>Popover</a:t>
            </a:r>
          </a:p>
          <a:p>
            <a:pPr/>
            <a:r>
              <a:rPr/>
              <a:t>Tooltip</a:t>
            </a:r>
          </a:p>
          <a:p>
            <a:pPr/>
            <a:r>
              <a:rPr/>
              <a:t>Bottom Sheet</a:t>
            </a:r>
          </a:p>
          <a:p>
            <a:pPr lvl="1"/>
            <a:r>
              <a:rPr/>
              <a:t>Grabber</a:t>
            </a:r>
          </a:p>
          <a:p>
            <a:pPr/>
            <a:r>
              <a:rPr/>
              <a:t>Floating Action Button</a:t>
            </a:r>
          </a:p>
          <a:p>
            <a:pPr/>
            <a:r>
              <a:rPr/>
              <a:t>CTA Button</a:t>
            </a:r>
          </a:p>
          <a:p>
            <a:pPr/>
            <a:r>
              <a:rPr/>
              <a:t>Skeleton</a:t>
            </a:r>
          </a:p>
          <a:p>
            <a:pPr/>
            <a:r>
              <a:rPr/>
              <a:t>Sticky Header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왠진 모르겠지만 음식 이름으로 부름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845490" cy="4937288"/>
          </a:xfrm>
        </p:spPr>
        <p:txBody>
          <a:bodyPr/>
          <a:lstStyle/>
          <a:p>
            <a:pPr/>
            <a:r>
              <a:rPr/>
              <a:t>Hamburger</a:t>
            </a:r>
          </a:p>
          <a:p>
            <a:pPr/>
            <a:r>
              <a:rPr/>
              <a:t>Kebob</a:t>
            </a:r>
          </a:p>
          <a:p>
            <a:pPr/>
            <a:r>
              <a:rPr/>
              <a:t>Bento</a:t>
            </a:r>
          </a:p>
          <a:p>
            <a:pPr/>
            <a:r>
              <a:rPr/>
              <a:t>Toast</a:t>
            </a:r>
          </a:p>
          <a:p>
            <a:pPr/>
            <a:r>
              <a:rPr/>
              <a:t>Breadcrumbs</a:t>
            </a:r>
          </a:p>
        </p:txBody>
      </p:sp>
      <p:pic>
        <p:nvPicPr>
          <p:cNvPr id="4" name="Picture 3" descr="Pasted image 202407111213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92" y="1337388"/>
            <a:ext cx="754594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이름에 집착하지 맙시다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UI 요소, 인터랙션의 정확한 이름은 찾기도 어렵고 </a:t>
            </a:r>
            <a:r>
              <a:rPr b="1">
                <a:solidFill>
                  <a:schemeClr val="accent3"/>
                </a:solidFill>
              </a:rPr>
              <a:t>팀원 간 합의도 어려움</a:t>
            </a:r>
          </a:p>
          <a:p>
            <a:pPr/>
            <a:r>
              <a:rPr/>
              <a:t>따라서 혼자 정확한 이름을 쓰는 고집을 부렸을 때의 이득은 그냥 '멋있어 보인다'뿐.</a:t>
            </a:r>
          </a:p>
          <a:p>
            <a:pPr/>
            <a:r>
              <a:rPr/>
              <a:t>중요한 것은 팀 내에서의 소통입니다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서비스 기획의 Flow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UI 기타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UX 바이블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구글 </a:t>
            </a:r>
            <a:r>
              <a:rPr>
                <a:hlinkClick r:id="rId2"/>
              </a:rPr>
              <a:t>Material Design Guide</a:t>
            </a:r>
          </a:p>
          <a:p>
            <a:pPr/>
            <a:r>
              <a:rPr/>
              <a:t>애플 </a:t>
            </a:r>
            <a:r>
              <a:rPr>
                <a:hlinkClick r:id="rId3"/>
              </a:rPr>
              <a:t>Human Interface Guidelines</a:t>
            </a:r>
          </a:p>
          <a:p>
            <a:pPr/>
            <a:r>
              <a:rPr>
                <a:hlinkClick r:id="rId4"/>
              </a:rPr>
              <a:t>닐슨 노먼 그룹</a:t>
            </a:r>
          </a:p>
          <a:p>
            <a:pPr/>
            <a:r>
              <a:rPr>
                <a:hlinkClick r:id="rId5"/>
              </a:rPr>
              <a:t>Funny Worst Input Fields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디자인 시스템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 lvl="8"/>
            <a:r>
              <a:rPr/>
              <a:t>Atomic Designs</a:t>
            </a:r>
          </a:p>
        </p:txBody>
      </p:sp>
      <p:pic>
        <p:nvPicPr>
          <p:cNvPr id="4" name="Picture 3" descr="Pasted image 20240711164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146255"/>
            <a:ext cx="7982129" cy="331955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디자인 시스템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SOCAR FRAME</a:t>
            </a:r>
          </a:p>
          <a:p>
            <a:pPr/>
            <a:r>
              <a:rPr>
                <a:hlinkClick r:id="rId3"/>
              </a:rPr>
              <a:t>Wanted Design Library</a:t>
            </a:r>
          </a:p>
          <a:p>
            <a:pPr/>
            <a:r>
              <a:rPr>
                <a:hlinkClick r:id="rId4"/>
              </a:rPr>
              <a:t>Gmarket Design System</a:t>
            </a:r>
          </a:p>
          <a:p>
            <a:pPr/>
            <a:r>
              <a:rPr>
                <a:hlinkClick r:id="rId5"/>
              </a:rPr>
              <a:t>신한은행 SOLID Design System</a:t>
            </a:r>
          </a:p>
          <a:p>
            <a:pPr/>
            <a:r>
              <a:rPr>
                <a:hlinkClick r:id="rId6"/>
              </a:rPr>
              <a:t>LINE Design System</a:t>
            </a:r>
          </a:p>
          <a:p>
            <a:pPr/>
            <a:r>
              <a:rPr>
                <a:hlinkClick r:id="rId7"/>
              </a:rPr>
              <a:t>11번가 Design System</a:t>
            </a:r>
          </a:p>
          <a:p>
            <a:pPr/>
            <a:r>
              <a:rPr>
                <a:hlinkClick r:id="rId8"/>
              </a:rPr>
              <a:t>리디 디자인 시스템</a:t>
            </a:r>
          </a:p>
          <a:p>
            <a:pPr/>
            <a:r>
              <a:rPr>
                <a:hlinkClick r:id="rId9"/>
              </a:rPr>
              <a:t>디지털정부 UI/UX 가이드라인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디자인 시스템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디자인 트렌드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스큐어모픽 Skeuomporphic</a:t>
            </a:r>
          </a:p>
          <a:p>
            <a:pPr/>
            <a:r>
              <a:rPr/>
              <a:t>플랫 Flat</a:t>
            </a:r>
          </a:p>
          <a:p>
            <a:pPr lvl="1"/>
            <a:r>
              <a:rPr/>
              <a:t>플랫 2.0</a:t>
            </a:r>
          </a:p>
          <a:p>
            <a:pPr/>
            <a:r>
              <a:rPr/>
              <a:t>뉴모피즘 Neumorphism</a:t>
            </a:r>
          </a:p>
          <a:p>
            <a:pPr lvl="1"/>
            <a:r>
              <a:rPr/>
              <a:t>글래스모피즘 Glassmorphism</a:t>
            </a:r>
          </a:p>
          <a:p>
            <a:pPr/>
            <a:r>
              <a:rPr/>
              <a:t>네오 브루탈리즘 Neo Brutalism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UX 도구 - 설문조사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설문조사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가장 효율적이고 많은 가능성을 내포한 사용자 리서치 도구</a:t>
            </a:r>
          </a:p>
          <a:p>
            <a:pPr/>
            <a:r>
              <a:rPr/>
              <a:t>비용과 시간이 적게 들면서도 다양한 의견을 수집할 수 있음</a:t>
            </a:r>
          </a:p>
          <a:p>
            <a:pPr lvl="8"/>
            <a:r>
              <a:rPr/>
              <a:t>단점과 한계</a:t>
            </a:r>
          </a:p>
          <a:p>
            <a:pPr/>
            <a:r>
              <a:rPr/>
              <a:t>단방향 소통의 한계로 커뮤니케이션 장애 발생 가능</a:t>
            </a:r>
          </a:p>
          <a:p>
            <a:pPr lvl="1"/>
            <a:r>
              <a:rPr/>
              <a:t>설문자의 명예와 신뢰에도 타격을 줄 수 있음</a:t>
            </a:r>
          </a:p>
          <a:p>
            <a:pPr/>
            <a:r>
              <a:rPr/>
              <a:t>원하는 결과를 얻으려면 아주 섬세한 안배가 필요</a:t>
            </a:r>
          </a:p>
          <a:p>
            <a:pPr/>
            <a:r>
              <a:rPr/>
              <a:t>답변자에게 진지함을 기대하기 어렵기에 심도 있는 인사이트를 얻기 어려움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설문조사의 방법과 도구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/>
            <a:r>
              <a:rPr/>
              <a:t>폼 도구</a:t>
            </a:r>
          </a:p>
          <a:p>
            <a:pPr lvl="1"/>
            <a:r>
              <a:rPr/>
              <a:t>구글 폼</a:t>
            </a:r>
          </a:p>
          <a:p>
            <a:pPr lvl="1"/>
            <a:r>
              <a:rPr/>
              <a:t>타입폼, Tally.so, 왈라</a:t>
            </a:r>
          </a:p>
          <a:p>
            <a:pPr lvl="1"/>
            <a:r>
              <a:rPr/>
              <a:t>Notion Forms</a:t>
            </a:r>
          </a:p>
          <a:p>
            <a:pPr lvl="1"/>
            <a:r>
              <a:rPr/>
              <a:t>대면 설문조사</a:t>
            </a:r>
          </a:p>
          <a:p>
            <a:pPr/>
            <a:r>
              <a:rPr/>
              <a:t>분석 도구</a:t>
            </a:r>
          </a:p>
          <a:p>
            <a:pPr lvl="1"/>
            <a:r>
              <a:rPr/>
              <a:t>스프레드시트</a:t>
            </a:r>
          </a:p>
          <a:p>
            <a:pPr lvl="1"/>
            <a:r>
              <a:rPr/>
              <a:t>데이터 분석 도구 (파이썬 등)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방법</a:t>
            </a:r>
          </a:p>
          <a:p>
            <a:pPr/>
            <a:r>
              <a:rPr/>
              <a:t>설문조사 </a:t>
            </a:r>
            <a:r>
              <a:rPr b="1">
                <a:solidFill>
                  <a:schemeClr val="accent3"/>
                </a:solidFill>
              </a:rPr>
              <a:t>목적 및 가설</a:t>
            </a:r>
            <a:r>
              <a:rPr/>
              <a:t> 설정</a:t>
            </a:r>
          </a:p>
          <a:p>
            <a:pPr/>
            <a:r>
              <a:rPr/>
              <a:t>설문조사 설계</a:t>
            </a:r>
          </a:p>
          <a:p>
            <a:pPr/>
            <a:r>
              <a:rPr/>
              <a:t>설문조사 배포</a:t>
            </a:r>
          </a:p>
          <a:p>
            <a:pPr/>
            <a:r>
              <a:rPr/>
              <a:t>결과 수집 및 분석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설문조사는 남을 귀찮게 하는 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/>
            <a:r>
              <a:rPr/>
              <a:t>기본적으로 답변자는 설문조사에 참여해야하는 이유가 없고</a:t>
            </a:r>
          </a:p>
          <a:p>
            <a:pPr/>
            <a:r>
              <a:rPr/>
              <a:t>거의 전적으로 설문조사는 답변자의 선의에 기대야 하는 일</a:t>
            </a:r>
          </a:p>
          <a:p>
            <a:pPr lvl="1"/>
            <a:r>
              <a:rPr/>
              <a:t>그렇기 때문에 오히려 주의깊게 수행해야</a:t>
            </a:r>
          </a:p>
          <a:p>
            <a:pPr lvl="8"/>
            <a:r>
              <a:rPr/>
              <a:t>신뢰감 얻기</a:t>
            </a:r>
          </a:p>
          <a:p>
            <a:pPr/>
            <a:r>
              <a:rPr/>
              <a:t>신원과 목적을 확실히 밝힐 것</a:t>
            </a:r>
          </a:p>
          <a:p>
            <a:pPr/>
            <a:r>
              <a:rPr/>
              <a:t>정중하고 예의바른 태도</a:t>
            </a:r>
          </a:p>
          <a:p>
            <a:pPr lvl="8"/>
            <a:r>
              <a:rPr/>
              <a:t>사례</a:t>
            </a:r>
          </a:p>
          <a:p>
            <a:pPr/>
            <a:r>
              <a:rPr/>
              <a:t>작게나마 사례하기</a:t>
            </a:r>
          </a:p>
          <a:p>
            <a:pPr lvl="1"/>
            <a:r>
              <a:rPr/>
              <a:t>보상이 큰 경우 체리피커 개입 주의</a:t>
            </a:r>
          </a:p>
          <a:p>
            <a:pPr/>
            <a:r>
              <a:rPr/>
              <a:t>사례를 위한 전화번호 등 수집 시 개인정보 보호법 준수</a:t>
            </a:r>
          </a:p>
          <a:p>
            <a:pPr lvl="1"/>
            <a:r>
              <a:rPr/>
              <a:t>동의 항목 첨부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최소한 보람이라도 있어야</a:t>
            </a:r>
          </a:p>
          <a:p>
            <a:pPr/>
            <a:r>
              <a:rPr/>
              <a:t>답변자가 답변을 하면서 이걸 대체 어디다 쓸 수 있을까? 라는 의문이 들면 설문조사는 가치가 없어짐</a:t>
            </a:r>
          </a:p>
          <a:p>
            <a:pPr/>
            <a:r>
              <a:rPr/>
              <a:t>목적과 의의를 확실히 제시하되, 의도는 숨겨야 좋은 답변을 얻을 수 있음</a:t>
            </a:r>
          </a:p>
          <a:p>
            <a:pPr/>
            <a:r>
              <a:rPr/>
              <a:t>답변자도 설문 결과가 궁금하다!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더블 다이아몬드 모델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3409306" cy="4937288"/>
          </a:xfrm>
        </p:spPr>
        <p:txBody>
          <a:bodyPr/>
          <a:lstStyle/>
          <a:p>
            <a:pPr/>
            <a:r>
              <a:rPr/>
              <a:t>기획의 여정은 발산과 수렴을 반복한다.</a:t>
            </a:r>
          </a:p>
        </p:txBody>
      </p:sp>
      <p:pic>
        <p:nvPicPr>
          <p:cNvPr id="4" name="Picture 3" descr="ux-double-diamo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가설설정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별다른 목적 없이 데스크 리서치의 일환으로써 설문조사를 이용할 수 있으나, 활용도가 떨어짐</a:t>
            </a:r>
          </a:p>
          <a:p>
            <a:pPr/>
            <a:r>
              <a:rPr/>
              <a:t>따라서 반드시 목적과 가설을 뚜렷하게 설정할 필요 있음.</a:t>
            </a:r>
          </a:p>
          <a:p>
            <a:pPr lvl="8"/>
            <a:r>
              <a:rPr/>
              <a:t>가설이 없는 설문결과로는 보고서에 파이차트 밖에 그릴 수 없다.</a:t>
            </a:r>
          </a:p>
          <a:p>
            <a:pPr/>
            <a:r>
              <a:rPr/>
              <a:t>고작 이 정도 목적으로 설문조사에 기꺼이 참여하는 답변자들의 성의를 이용해도 될까?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설문조사 또한 일종의 제품</a:t>
            </a:r>
          </a:p>
          <a:p>
            <a:pPr/>
            <a:r>
              <a:rPr/>
              <a:t>인사이트를 얻을 수 있는 </a:t>
            </a:r>
            <a:r>
              <a:rPr b="1">
                <a:solidFill>
                  <a:schemeClr val="accent3"/>
                </a:solidFill>
              </a:rPr>
              <a:t>양질의 답변</a:t>
            </a:r>
            <a:r>
              <a:rPr/>
              <a:t>을 </a:t>
            </a:r>
            <a:r>
              <a:rPr b="1">
                <a:solidFill>
                  <a:schemeClr val="accent3"/>
                </a:solidFill>
              </a:rPr>
              <a:t>최대한 많이</a:t>
            </a:r>
            <a:r>
              <a:rPr/>
              <a:t> 얻는 것을 목적으로 하는 제품</a:t>
            </a:r>
          </a:p>
          <a:p>
            <a:pPr lvl="1"/>
            <a:r>
              <a:rPr/>
              <a:t>설문조사는 단방향 소통이므로</a:t>
            </a:r>
          </a:p>
          <a:p>
            <a:pPr lvl="1"/>
            <a:r>
              <a:rPr/>
              <a:t>질문이 명확히 이해되고 답변을 내기 위해 너무 많은 노력이 들지 않도록 신중하고 섬세한 질문 작성</a:t>
            </a:r>
          </a:p>
          <a:p>
            <a:pPr/>
            <a:r>
              <a:rPr/>
              <a:t>답변자(유저)에 대한 이해를 기반으로 제출까지 이탈하지 않도록 섬세하게 설계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설문에도 UX가 필요</a:t>
            </a:r>
          </a:p>
          <a:p>
            <a:pPr/>
            <a:r>
              <a:rPr/>
              <a:t>답변 맥락과 사정에 맞게끔 설문경험을 최적화하기 위해 설문 경로를 분기처리합니다.</a:t>
            </a:r>
          </a:p>
          <a:p>
            <a:pPr/>
            <a:r>
              <a:rPr/>
              <a:t>그 외 폼 도구들의 기능을 최대한 활용</a:t>
            </a:r>
          </a:p>
          <a:p>
            <a:pPr lvl="1"/>
            <a:r>
              <a:rPr/>
              <a:t>Default answer</a:t>
            </a:r>
          </a:p>
          <a:p>
            <a:pPr lvl="1"/>
            <a:r>
              <a:rPr/>
              <a:t>필수/비필수 질문 구분</a:t>
            </a:r>
          </a:p>
          <a:p>
            <a:pPr lvl="1"/>
            <a:r>
              <a:rPr/>
              <a:t>히든 필드, URL 파라미터</a:t>
            </a:r>
          </a:p>
          <a:p>
            <a:pPr lvl="1"/>
            <a:r>
              <a:rPr/>
              <a:t>이미지나 미디어를 적극적으로 활용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명확한 대상이 없는 경우 모든 사람을 위해 만들 것</a:t>
            </a:r>
          </a:p>
          <a:p>
            <a:pPr/>
            <a:r>
              <a:rPr/>
              <a:t>답변 대상자를 좁힐 수 없는 경우, 모든 사람을 위한 경로(선택지)를 설계해야 합니다.</a:t>
            </a:r>
          </a:p>
          <a:p>
            <a:pPr/>
            <a:r>
              <a:rPr/>
              <a:t>그게 아니라면 설문의 서두에 대상자를 명확히 밝혀 전혀 관계가 없는 사람이 설문을 시작하는 것을 막아야 합니다.</a:t>
            </a:r>
          </a:p>
          <a:p>
            <a:pPr lvl="8"/>
            <a:r>
              <a:rPr/>
              <a:t>불쾌하게 하지 말 것</a:t>
            </a:r>
          </a:p>
          <a:p>
            <a:pPr/>
            <a:r>
              <a:rPr/>
              <a:t>계급, 성별, 종교, 정치 등 민감한 주제를 질문하는 경우 신중할 것</a:t>
            </a:r>
          </a:p>
          <a:p>
            <a:pPr/>
            <a:r>
              <a:rPr/>
              <a:t>개인적인 주제를 다룰 때 보안에 대한 고려를 철저히 할 것</a:t>
            </a:r>
          </a:p>
          <a:p>
            <a:pPr/>
            <a:r>
              <a:rPr/>
              <a:t>필수 항목은 보수적으로 선택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2" y="1337388"/>
            <a:ext cx="4808384" cy="4937288"/>
          </a:xfrm>
        </p:spPr>
        <p:txBody>
          <a:bodyPr/>
          <a:lstStyle/>
          <a:p>
            <a:pPr lvl="8"/>
            <a:r>
              <a:rPr/>
              <a:t>답변할 수 있는 질문인가?</a:t>
            </a:r>
          </a:p>
          <a:p>
            <a:pPr/>
            <a:r>
              <a:rPr>
                <a:hlinkClick r:id="rId2"/>
              </a:rPr>
              <a:t>리처드 파인만 "자석이 서로 밀어내는 이유"</a:t>
            </a:r>
          </a:p>
        </p:txBody>
      </p:sp>
      <p:pic>
        <p:nvPicPr>
          <p:cNvPr id="4" name="Picture 3" descr="Pasted image 202411191536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약은 약사에게, 진료는 의사에게, 기획은 기획자가</a:t>
            </a:r>
          </a:p>
          <a:p>
            <a:pPr/>
            <a:r>
              <a:rPr/>
              <a:t>유저에게 문제에 대한 답(기획)을 요구하지 말 것.</a:t>
            </a:r>
          </a:p>
          <a:p>
            <a:pPr lvl="1"/>
            <a:r>
              <a:rPr/>
              <a:t>'어떤~ 기능이 있으면 좋을 것 같으세요?'</a:t>
            </a:r>
          </a:p>
          <a:p>
            <a:pPr lvl="1"/>
            <a:r>
              <a:rPr/>
              <a:t>'</a:t>
            </a:r>
            <a:r>
              <a:rPr/>
              <a:t>~~~</a:t>
            </a:r>
            <a:r>
              <a:rPr/>
              <a:t>한 기능이 있으면 구매 의향이 있으세요?'</a:t>
            </a:r>
          </a:p>
          <a:p>
            <a:pPr/>
            <a:r>
              <a:rPr/>
              <a:t>기본적으로 설문조사에 참여하는 답변자는</a:t>
            </a:r>
          </a:p>
          <a:p>
            <a:pPr lvl="1"/>
            <a:r>
              <a:rPr/>
              <a:t>선의로 참여하고 있기에 긍정적 피드백을 줄 가능성이 높음</a:t>
            </a:r>
          </a:p>
          <a:p>
            <a:pPr lvl="1"/>
            <a:r>
              <a:rPr/>
              <a:t>또는 진짜 눈 앞의 선택을 하는 상황이 아니기에 진지하지 않을 가능성이 높음</a:t>
            </a:r>
          </a:p>
          <a:p>
            <a:pPr lvl="1"/>
            <a:r>
              <a:rPr/>
              <a:t>혹은 자기 자신의 진짜 욕망에 대해 이해하지 못하고 있을 가능성이 높음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/>
            <a:r>
              <a:rPr/>
              <a:t>따라서 설문자는 오로지 퍼실리테이터(Facilitator)의 역할로서 상황을 상상하게 만들거나 추상적이고 해석의 여지가 있는 질문을 통해 답변자의 본의를 이끌어내는 데에 집중해야 한다.</a:t>
            </a:r>
          </a:p>
          <a:p>
            <a:pPr lvl="1"/>
            <a:r>
              <a:rPr/>
              <a:t>미로 속의 생쥐를 정점 타격하는 것이 아니라 주변부를 타격, 경로를 차단하며 막다른 길로 몰아가는 감각으로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배포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설문조사는 배포된 이후에는 수정할 수 없습니다.</a:t>
            </a:r>
          </a:p>
          <a:p>
            <a:pPr lvl="1"/>
            <a:r>
              <a:rPr/>
              <a:t>데이터 정합성의 문제</a:t>
            </a:r>
          </a:p>
          <a:p>
            <a:pPr lvl="8"/>
            <a:r>
              <a:rPr/>
              <a:t>배포채널</a:t>
            </a:r>
          </a:p>
          <a:p>
            <a:pPr/>
            <a:r>
              <a:rPr/>
              <a:t>설문조사를 배포한 채널과 규모에 대해 간략히 기록하여 해당 채널이 어떤 편향이 있는지 체크</a:t>
            </a:r>
          </a:p>
          <a:p>
            <a:pPr lvl="1"/>
            <a:r>
              <a:rPr/>
              <a:t>'30대 직장인 단톡방'</a:t>
            </a:r>
          </a:p>
          <a:p>
            <a:pPr lvl="1"/>
            <a:r>
              <a:rPr/>
              <a:t>'운동 동호회 네이버 밴드' 등</a:t>
            </a:r>
          </a:p>
          <a:p>
            <a:pPr/>
            <a:r>
              <a:rPr/>
              <a:t>필요한 경우 URL 파라미터와 히든 필드 같은 폼 도구의 기능을 사용하여 대신할 수 있음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분석</a:t>
            </a:r>
          </a:p>
        </p:txBody>
      </p:sp>
      <p:pic>
        <p:nvPicPr>
          <p:cNvPr id="3" name="Picture 2" descr="Pasted image 202411181919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356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UX 도구 - 유저 퍼소나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유저 퍼소나 User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/>
            <a:r>
              <a:rPr/>
              <a:t>전체 사용자 집단을 여러 특질을 기준으로 클러스터링했을 때 해당 군집의 사용자를 대표하는 구체화된 가상의 유저</a:t>
            </a:r>
          </a:p>
          <a:p>
            <a:pPr lvl="8"/>
            <a:r>
              <a:rPr/>
              <a:t>데이터를 근거로 할 것</a:t>
            </a:r>
          </a:p>
          <a:p>
            <a:pPr/>
            <a:r>
              <a:rPr/>
              <a:t>데이터에 기반하지 않은 유저 퍼소나는 아무런 의미가 없다</a:t>
            </a:r>
          </a:p>
          <a:p>
            <a:pPr/>
            <a:r>
              <a:rPr/>
              <a:t>다양한 속성(Attributes)에 근거한 사용자 특질(Characteristics) 발견</a:t>
            </a:r>
          </a:p>
          <a:p>
            <a:pPr lvl="1"/>
            <a:r>
              <a:rPr/>
              <a:t>인구통계학적(Demographics)</a:t>
            </a:r>
          </a:p>
          <a:p>
            <a:pPr lvl="2"/>
            <a:r>
              <a:rPr/>
              <a:t>연령, 성별, 지역, 교육수준</a:t>
            </a:r>
          </a:p>
          <a:p>
            <a:pPr lvl="1"/>
            <a:r>
              <a:rPr/>
              <a:t>사이코그래픽스(Psyhographics, 가치관, 심리적 특성)</a:t>
            </a:r>
          </a:p>
          <a:p>
            <a:pPr lvl="2"/>
            <a:r>
              <a:rPr/>
              <a:t>가치관, 믿음, 관심사, 라이프스타일</a:t>
            </a:r>
          </a:p>
          <a:p>
            <a:pPr lvl="1"/>
            <a:r>
              <a:rPr/>
              <a:t>행동 특성(Behavioral Traits)</a:t>
            </a:r>
          </a:p>
          <a:p>
            <a:pPr lvl="2"/>
            <a:r>
              <a:rPr/>
              <a:t>사용빈도, 브랜드 충성도, 사용자 의견 제시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16883" y="1337388"/>
            <a:ext cx="5620554" cy="4937288"/>
          </a:xfrm>
        </p:spPr>
        <p:txBody>
          <a:bodyPr/>
          <a:lstStyle/>
          <a:p>
            <a:pPr lvl="8"/>
            <a:r>
              <a:rPr/>
              <a:t>퍼소나 속성의 활용</a:t>
            </a:r>
          </a:p>
          <a:p>
            <a:pPr marL="0" indent="0">
              <a:buNone/>
            </a:pPr>
            <a:r>
              <a:rPr/>
              <a:t>다양한 퍼소나의 속성을 다음과 같은 측면의 UX 의사결정에 활용할 수 있다.</a:t>
            </a:r>
          </a:p>
          <a:p>
            <a:pPr/>
            <a:r>
              <a:rPr/>
              <a:t>인구통계학적 속성</a:t>
            </a:r>
          </a:p>
          <a:p>
            <a:pPr lvl="1"/>
            <a:r>
              <a:rPr/>
              <a:t>개인화된 콘텐츠, 문화적 민감성, 접근성 측면</a:t>
            </a:r>
          </a:p>
          <a:p>
            <a:pPr/>
            <a:r>
              <a:rPr/>
              <a:t>사이코 그래픽스 속성</a:t>
            </a:r>
          </a:p>
          <a:p>
            <a:pPr lvl="1"/>
            <a:r>
              <a:rPr/>
              <a:t>제품 선호도, 의사결정, 정서적 연결 측면</a:t>
            </a:r>
          </a:p>
          <a:p>
            <a:pPr/>
            <a:r>
              <a:rPr/>
              <a:t>행동 특성 속성</a:t>
            </a:r>
          </a:p>
          <a:p>
            <a:pPr lvl="1"/>
            <a:r>
              <a:rPr/>
              <a:t>개인화된 추천 기능, 기능 최적화, 온보딩과 재방문 전략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유저 퍼소나 User Persona</a:t>
            </a:r>
          </a:p>
        </p:txBody>
      </p:sp>
      <p:pic>
        <p:nvPicPr>
          <p:cNvPr id="3" name="Picture 2" descr="Pasted image 202411182048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51" y="1337388"/>
            <a:ext cx="10214297" cy="49372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22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기획 선배의 맞는 말 대잔치</dc:title>
  <dc:creator>배문형</dc:creator>
  <cp:lastModifiedBy>문형 배</cp:lastModifiedBy>
  <cp:revision>103</cp:revision>
  <dcterms:created xsi:type="dcterms:W3CDTF">2024-02-09T18:46:30Z</dcterms:created>
  <dcterms:modified xsi:type="dcterms:W3CDTF">2025-04-19T15:46:58Z</dcterms:modified>
</cp:coreProperties>
</file>